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8" r:id="rId2"/>
    <p:sldId id="270" r:id="rId3"/>
    <p:sldId id="274" r:id="rId4"/>
    <p:sldId id="271" r:id="rId5"/>
    <p:sldId id="275" r:id="rId6"/>
    <p:sldId id="272" r:id="rId7"/>
    <p:sldId id="273" r:id="rId8"/>
    <p:sldId id="277" r:id="rId9"/>
    <p:sldId id="278" r:id="rId10"/>
    <p:sldId id="294" r:id="rId11"/>
    <p:sldId id="276" r:id="rId12"/>
    <p:sldId id="290" r:id="rId13"/>
    <p:sldId id="296" r:id="rId14"/>
    <p:sldId id="300" r:id="rId15"/>
    <p:sldId id="306" r:id="rId16"/>
    <p:sldId id="307" r:id="rId17"/>
    <p:sldId id="308" r:id="rId18"/>
    <p:sldId id="309" r:id="rId19"/>
    <p:sldId id="297" r:id="rId20"/>
    <p:sldId id="305" r:id="rId21"/>
    <p:sldId id="301" r:id="rId22"/>
    <p:sldId id="310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98" r:id="rId31"/>
    <p:sldId id="299" r:id="rId32"/>
    <p:sldId id="295" r:id="rId33"/>
    <p:sldId id="291" r:id="rId34"/>
    <p:sldId id="292" r:id="rId35"/>
    <p:sldId id="302" r:id="rId36"/>
    <p:sldId id="303" r:id="rId37"/>
    <p:sldId id="293" r:id="rId38"/>
    <p:sldId id="304" r:id="rId39"/>
    <p:sldId id="279" r:id="rId40"/>
    <p:sldId id="281" r:id="rId41"/>
    <p:sldId id="282" r:id="rId42"/>
    <p:sldId id="283" r:id="rId43"/>
    <p:sldId id="280" r:id="rId44"/>
    <p:sldId id="287" r:id="rId45"/>
    <p:sldId id="289" r:id="rId46"/>
    <p:sldId id="288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48686"/>
    <a:srgbClr val="EDED13"/>
    <a:srgbClr val="B482DA"/>
    <a:srgbClr val="A86ED4"/>
    <a:srgbClr val="D6E0F2"/>
    <a:srgbClr val="CDFBCF"/>
    <a:srgbClr val="FD512F"/>
    <a:srgbClr val="B7D8A0"/>
    <a:srgbClr val="DF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 varScale="1">
        <p:scale>
          <a:sx n="91" d="100"/>
          <a:sy n="91" d="100"/>
        </p:scale>
        <p:origin x="7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6635-EE7B-4AD3-8F5A-7DE0F34D4DDC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079A8-4938-41A4-9CF4-937F205D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6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c.co.kr/w/Site/IO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c.co.kr/w/Site/IO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r>
              <a:rPr lang="en-US" altLang="ko-KR" dirty="0"/>
              <a:t>https://www.korea.kr/news/mediaNewsView.do?newsId=148901961</a:t>
            </a:r>
          </a:p>
          <a:p>
            <a:r>
              <a:rPr lang="en-US" altLang="ko-KR" dirty="0"/>
              <a:t>https://www.korea.kr/news/policyNewsView.do?newsId=148898602#policyNews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0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대표적인 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Broker</a:t>
            </a:r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로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mosquitto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HiveMQ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Rabbit MQ, IBM MQ, (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Vertx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</a:t>
            </a:r>
            <a:r>
              <a:rPr lang="en-US" altLang="ko-KR" b="0" i="0" dirty="0" err="1">
                <a:solidFill>
                  <a:srgbClr val="2E3D59"/>
                </a:solidFill>
                <a:effectLst/>
                <a:latin typeface="nanumgothic-regular"/>
              </a:rPr>
              <a:t>mosca</a:t>
            </a:r>
            <a:r>
              <a:rPr lang="en-US" altLang="ko-KR" b="0" i="0" dirty="0">
                <a:solidFill>
                  <a:srgbClr val="2E3D59"/>
                </a:solidFill>
                <a:effectLst/>
                <a:latin typeface="nanumgothic-regular"/>
              </a:rPr>
              <a:t>, ActiveMQ) </a:t>
            </a:r>
            <a:r>
              <a:rPr lang="ko-KR" altLang="en-US" b="0" i="0" dirty="0">
                <a:solidFill>
                  <a:srgbClr val="2E3D59"/>
                </a:solidFill>
                <a:effectLst/>
                <a:latin typeface="nanumgothic-regular"/>
              </a:rPr>
              <a:t>등이</a:t>
            </a:r>
            <a:r>
              <a:rPr lang="ko-KR" altLang="en-US" dirty="0"/>
              <a:t> 있으며 </a:t>
            </a:r>
            <a:endParaRPr lang="en-US" altLang="ko-KR" dirty="0"/>
          </a:p>
          <a:p>
            <a:r>
              <a:rPr lang="ko-KR" altLang="en-US" dirty="0"/>
              <a:t>그 중에서도 저희는 무료로 사용가능한 </a:t>
            </a:r>
            <a:r>
              <a:rPr lang="en-US" altLang="ko-KR" dirty="0" err="1"/>
              <a:t>mosquitto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8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Mqtt</a:t>
            </a:r>
            <a:r>
              <a:rPr lang="ko-KR" altLang="en-US" dirty="0"/>
              <a:t>를 사용하여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구현한 코드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먼저 디스플레이 패널에서 보행자 신호등이 정해진 규칙에 따라 돌아가도록 하는 </a:t>
            </a:r>
            <a:r>
              <a:rPr lang="en-US" altLang="ko-KR" dirty="0" err="1"/>
              <a:t>bohang</a:t>
            </a:r>
            <a:r>
              <a:rPr lang="en-US" altLang="ko-KR" dirty="0"/>
              <a:t> </a:t>
            </a:r>
            <a:r>
              <a:rPr lang="ko-KR" altLang="en-US" dirty="0"/>
              <a:t>이라는 클래스를 만들었으며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 코드에서는 </a:t>
            </a:r>
            <a:r>
              <a:rPr lang="en-US" altLang="ko-KR" dirty="0" err="1"/>
              <a:t>rgbmatrix</a:t>
            </a:r>
            <a:r>
              <a:rPr lang="en-US" altLang="ko-KR" dirty="0"/>
              <a:t> </a:t>
            </a:r>
            <a:r>
              <a:rPr lang="ko-KR" altLang="en-US" dirty="0"/>
              <a:t>라이브러리를 이용하여 디스플레이 패널에 나타날 여러가지 옵션들을 미리 설정해줍니다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</a:t>
            </a:r>
            <a:r>
              <a:rPr lang="en-US" altLang="ko-KR" dirty="0"/>
              <a:t>Odd </a:t>
            </a:r>
            <a:r>
              <a:rPr lang="ko-KR" altLang="en-US" dirty="0"/>
              <a:t>함수를 실행하면 미리 저장해둔 이미지를 디스플레이 패널에 </a:t>
            </a:r>
            <a:r>
              <a:rPr lang="en-US" altLang="ko-KR" dirty="0"/>
              <a:t>1</a:t>
            </a:r>
            <a:r>
              <a:rPr lang="ko-KR" altLang="en-US" dirty="0"/>
              <a:t>초 간격으로 띄우게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클래스 변수인 </a:t>
            </a:r>
            <a:r>
              <a:rPr lang="en-US" altLang="ko-KR" dirty="0"/>
              <a:t>color</a:t>
            </a:r>
            <a:r>
              <a:rPr lang="ko-KR" altLang="en-US" dirty="0"/>
              <a:t>와 </a:t>
            </a:r>
            <a:r>
              <a:rPr lang="en-US" altLang="ko-KR" dirty="0"/>
              <a:t>sec</a:t>
            </a:r>
            <a:r>
              <a:rPr lang="ko-KR" altLang="en-US" dirty="0"/>
              <a:t>에 따라 원하는 신호 이미지부터 출력이 가능하게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(python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mqtt</a:t>
            </a:r>
            <a:r>
              <a:rPr lang="ko-KR" altLang="en-US" dirty="0"/>
              <a:t>를 지원하는 </a:t>
            </a:r>
            <a:r>
              <a:rPr lang="en-US" altLang="ko-KR" dirty="0" err="1"/>
              <a:t>paho</a:t>
            </a:r>
            <a:r>
              <a:rPr lang="en-US" altLang="ko-KR" dirty="0"/>
              <a:t> </a:t>
            </a:r>
            <a:r>
              <a:rPr lang="ko-KR" altLang="en-US" dirty="0"/>
              <a:t>라이브러리를 이용하여 만든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MqttWorker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dirty="0"/>
              <a:t>클래스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기본적으로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객체 생성과 </a:t>
            </a:r>
            <a:r>
              <a:rPr lang="en-US" altLang="ko-KR" dirty="0"/>
              <a:t>2</a:t>
            </a:r>
            <a:r>
              <a:rPr lang="ko-KR" altLang="en-US" dirty="0"/>
              <a:t>가지 상황에 따른 콜백함수를 등록해주고 바로 전에 만든 보행 객체도 생성해줍니다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Broker</a:t>
            </a:r>
            <a:r>
              <a:rPr lang="ko-KR" altLang="en-US" dirty="0"/>
              <a:t>에 접속이 성공하면 </a:t>
            </a:r>
            <a:r>
              <a:rPr lang="en-US" altLang="ko-KR" dirty="0" err="1"/>
              <a:t>subcriber</a:t>
            </a:r>
            <a:r>
              <a:rPr lang="en-US" altLang="ko-KR" dirty="0"/>
              <a:t> </a:t>
            </a:r>
            <a:r>
              <a:rPr lang="ko-KR" altLang="en-US" dirty="0"/>
              <a:t>메소드를 통해 설정한 토픽 이름으로 구독이 신청됩니다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해당 토픽으로 장고 웹에서 메시지 발행해서</a:t>
            </a:r>
            <a:r>
              <a:rPr lang="en-US" altLang="ko-KR" dirty="0"/>
              <a:t> </a:t>
            </a:r>
            <a:r>
              <a:rPr lang="ko-KR" altLang="en-US" dirty="0"/>
              <a:t>메시지가 수신되면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따라 콜백함수가 실행되어 보행 객체의 변수 값을 변경해서 원하는 신호를 출력할 수 있게 구성하였습니다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Broker </a:t>
            </a:r>
            <a:r>
              <a:rPr lang="ko-KR" altLang="en-US" dirty="0" err="1"/>
              <a:t>접속시</a:t>
            </a:r>
            <a:r>
              <a:rPr lang="ko-KR" altLang="en-US" dirty="0"/>
              <a:t> 해당 </a:t>
            </a:r>
            <a:r>
              <a:rPr lang="en-US" altLang="ko-KR" dirty="0"/>
              <a:t>broker</a:t>
            </a:r>
            <a:r>
              <a:rPr lang="ko-KR" altLang="en-US" dirty="0"/>
              <a:t>가 존재하는 서버 </a:t>
            </a:r>
            <a:r>
              <a:rPr lang="en-US" altLang="ko-KR" dirty="0" err="1"/>
              <a:t>ip</a:t>
            </a:r>
            <a:r>
              <a:rPr lang="ko-KR" altLang="en-US" dirty="0"/>
              <a:t>와 </a:t>
            </a:r>
            <a:r>
              <a:rPr lang="en-US" altLang="ko-KR" dirty="0"/>
              <a:t>port </a:t>
            </a:r>
            <a:r>
              <a:rPr lang="ko-KR" altLang="en-US" dirty="0"/>
              <a:t>그리고 접속 대기 시간을 설정해주어야 하며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구독 </a:t>
            </a:r>
            <a:r>
              <a:rPr lang="ko-KR" altLang="en-US" dirty="0" err="1"/>
              <a:t>신청시</a:t>
            </a:r>
            <a:r>
              <a:rPr lang="ko-KR" altLang="en-US" dirty="0"/>
              <a:t> 무한으로 대기하면서 메시지를 기다려야함으로 쓰레드를 이용하였습니다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8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웹에서 구현되는 코드 부분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장고 페이지에서는 자바스크립트 함수로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접속을 구현하였습니다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Push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sendmsg</a:t>
            </a:r>
            <a:r>
              <a:rPr lang="en-US" altLang="ko-KR" dirty="0"/>
              <a:t>() </a:t>
            </a:r>
            <a:r>
              <a:rPr lang="ko-KR" altLang="en-US" dirty="0"/>
              <a:t>함수가 실행되고 </a:t>
            </a:r>
            <a:r>
              <a:rPr lang="en-US" altLang="ko-KR" dirty="0"/>
              <a:t>select</a:t>
            </a:r>
            <a:r>
              <a:rPr lang="ko-KR" altLang="en-US" dirty="0"/>
              <a:t> 태그에 부여한 각각의 </a:t>
            </a:r>
            <a:r>
              <a:rPr lang="en-US" altLang="ko-KR" dirty="0"/>
              <a:t>id </a:t>
            </a:r>
            <a:r>
              <a:rPr lang="ko-KR" altLang="en-US" dirty="0"/>
              <a:t>값을 이용하여 </a:t>
            </a:r>
            <a:endParaRPr lang="en-US" altLang="ko-KR" dirty="0"/>
          </a:p>
          <a:p>
            <a:r>
              <a:rPr lang="ko-KR" altLang="en-US" dirty="0"/>
              <a:t>선택된 </a:t>
            </a:r>
            <a:r>
              <a:rPr lang="en-US" altLang="ko-KR" dirty="0"/>
              <a:t>option</a:t>
            </a:r>
            <a:r>
              <a:rPr lang="ko-KR" altLang="en-US" dirty="0"/>
              <a:t>의 </a:t>
            </a:r>
            <a:r>
              <a:rPr lang="en-US" altLang="ko-KR" dirty="0"/>
              <a:t>value </a:t>
            </a:r>
            <a:r>
              <a:rPr lang="ko-KR" altLang="en-US" dirty="0"/>
              <a:t>값을 가져올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4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Python</a:t>
            </a:r>
            <a:r>
              <a:rPr lang="ko-KR" altLang="en-US" dirty="0"/>
              <a:t>으로 구현한 코드와 비슷하게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설정된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r>
              <a:rPr lang="en-US" altLang="ko-KR" dirty="0"/>
              <a:t>port</a:t>
            </a:r>
            <a:r>
              <a:rPr lang="ko-KR" altLang="en-US" dirty="0"/>
              <a:t>로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객체를 생성하고 </a:t>
            </a:r>
            <a:r>
              <a:rPr lang="en-US" altLang="ko-KR" dirty="0"/>
              <a:t>connect</a:t>
            </a:r>
            <a:r>
              <a:rPr lang="ko-KR" altLang="en-US" dirty="0"/>
              <a:t>를 이용해 </a:t>
            </a:r>
            <a:r>
              <a:rPr lang="en-US" altLang="ko-KR" dirty="0"/>
              <a:t>broker </a:t>
            </a:r>
            <a:r>
              <a:rPr lang="ko-KR" altLang="en-US" dirty="0"/>
              <a:t>접속을 시도합니다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접속 </a:t>
            </a:r>
            <a:r>
              <a:rPr lang="ko-KR" altLang="en-US" dirty="0" err="1"/>
              <a:t>성공시</a:t>
            </a:r>
            <a:r>
              <a:rPr lang="ko-KR" altLang="en-US" dirty="0"/>
              <a:t> 콜백함수와 메시지 </a:t>
            </a:r>
            <a:r>
              <a:rPr lang="ko-KR" altLang="en-US" dirty="0" err="1"/>
              <a:t>수신시</a:t>
            </a:r>
            <a:r>
              <a:rPr lang="ko-KR" altLang="en-US" dirty="0"/>
              <a:t> 콜백함수를 등록해줍니다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코드는 </a:t>
            </a:r>
            <a:r>
              <a:rPr lang="en-US" altLang="ko-KR" dirty="0"/>
              <a:t>PUSH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실행되는 </a:t>
            </a:r>
            <a:r>
              <a:rPr lang="en-US" altLang="ko-KR" dirty="0" err="1"/>
              <a:t>sendMsg</a:t>
            </a:r>
            <a:r>
              <a:rPr lang="en-US" altLang="ko-KR" dirty="0"/>
              <a:t> </a:t>
            </a:r>
            <a:r>
              <a:rPr lang="ko-KR" altLang="en-US" dirty="0"/>
              <a:t>함수이며 </a:t>
            </a:r>
            <a:r>
              <a:rPr lang="en-US" altLang="ko-KR" dirty="0" err="1"/>
              <a:t>getelementbyid</a:t>
            </a:r>
            <a:r>
              <a:rPr lang="ko-KR" altLang="en-US" dirty="0"/>
              <a:t>를 이용해서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선택된 </a:t>
            </a:r>
            <a:r>
              <a:rPr lang="en-US" altLang="ko-KR" dirty="0"/>
              <a:t>(Color</a:t>
            </a:r>
            <a:r>
              <a:rPr lang="ko-KR" altLang="en-US" dirty="0"/>
              <a:t>와 </a:t>
            </a:r>
            <a:r>
              <a:rPr lang="en-US" altLang="ko-KR" dirty="0"/>
              <a:t>second</a:t>
            </a:r>
            <a:r>
              <a:rPr lang="ko-KR" altLang="en-US" dirty="0"/>
              <a:t>에 해당하는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value </a:t>
            </a:r>
            <a:r>
              <a:rPr lang="ko-KR" altLang="en-US" dirty="0"/>
              <a:t>값을 설정한 </a:t>
            </a:r>
            <a:r>
              <a:rPr lang="en-US" altLang="ko-KR" dirty="0"/>
              <a:t>topic</a:t>
            </a:r>
            <a:r>
              <a:rPr lang="ko-KR" altLang="en-US" dirty="0"/>
              <a:t>에 해당하는 </a:t>
            </a:r>
            <a:r>
              <a:rPr lang="en-US" altLang="ko-KR" dirty="0"/>
              <a:t>subscriber</a:t>
            </a:r>
            <a:r>
              <a:rPr lang="ko-KR" altLang="en-US" dirty="0"/>
              <a:t>로 보내줍니다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13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41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5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딜레마존 얘기하면 </a:t>
            </a:r>
            <a:r>
              <a:rPr lang="ko-KR" altLang="en-US" dirty="0" err="1"/>
              <a:t>좋을듯</a:t>
            </a:r>
            <a:endParaRPr lang="en-US" altLang="ko-KR" dirty="0"/>
          </a:p>
          <a:p>
            <a:r>
              <a:rPr lang="ko-KR" altLang="en-US" dirty="0"/>
              <a:t>운전자라면 딜레마존 경험이 있기때문에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2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스마트신호등은 설치가 비싸고 인터넷을 </a:t>
            </a:r>
            <a:r>
              <a:rPr lang="ko-KR" altLang="en-US" dirty="0" err="1"/>
              <a:t>달려야할텐데</a:t>
            </a:r>
            <a:endParaRPr lang="en-US" altLang="ko-KR" dirty="0"/>
          </a:p>
          <a:p>
            <a:r>
              <a:rPr lang="ko-KR" altLang="en-US" dirty="0"/>
              <a:t>자율주행자동차를 상용화하려면 </a:t>
            </a:r>
            <a:r>
              <a:rPr lang="en-US" altLang="ko-KR" dirty="0"/>
              <a:t>v2v</a:t>
            </a:r>
            <a:r>
              <a:rPr lang="ko-KR" altLang="en-US" dirty="0"/>
              <a:t>나 </a:t>
            </a:r>
            <a:r>
              <a:rPr lang="en-US" altLang="ko-KR" dirty="0"/>
              <a:t>v2i</a:t>
            </a:r>
            <a:r>
              <a:rPr lang="ko-KR" altLang="en-US" dirty="0"/>
              <a:t>를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V2i</a:t>
            </a:r>
            <a:r>
              <a:rPr lang="ko-KR" altLang="en-US" dirty="0"/>
              <a:t>중 신호등</a:t>
            </a:r>
            <a:r>
              <a:rPr lang="en-US" altLang="ko-KR" dirty="0"/>
              <a:t>,</a:t>
            </a:r>
            <a:r>
              <a:rPr lang="ko-KR" altLang="en-US" dirty="0"/>
              <a:t>표지판은 고속도로에도 계속 있으므로 필자입장에서는 괜찮은 방법이라고 생각해서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3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9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8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장고 간에 데이터 전송을 위해 </a:t>
            </a:r>
            <a:r>
              <a:rPr lang="en-US" altLang="ko-KR" dirty="0" err="1"/>
              <a:t>mqtt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사용하였습니다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Mqtt</a:t>
            </a:r>
            <a:r>
              <a:rPr lang="ko-KR" altLang="en-US" dirty="0"/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or (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통신 가능한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 </a:t>
            </a:r>
            <a:r>
              <a:rPr lang="ko-KR" altLang="en-US" dirty="0"/>
              <a:t>표준 기반 메시징 프로토콜입니다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웹 소켓 통신과 </a:t>
            </a:r>
            <a:r>
              <a:rPr lang="en-US" altLang="ko-KR" dirty="0"/>
              <a:t>TCP/IP </a:t>
            </a:r>
            <a:r>
              <a:rPr lang="ko-KR" altLang="en-US" dirty="0"/>
              <a:t>소켓 통신이 모두 지원되고</a:t>
            </a:r>
            <a:endParaRPr lang="en-US" altLang="ko-KR" dirty="0"/>
          </a:p>
          <a:p>
            <a:r>
              <a:rPr lang="ko-KR" altLang="en-US" dirty="0"/>
              <a:t>구현이 쉬우며</a:t>
            </a:r>
            <a:r>
              <a:rPr lang="en-US" altLang="ko-KR" dirty="0"/>
              <a:t>(</a:t>
            </a:r>
            <a:r>
              <a:rPr lang="ko-KR" altLang="en-US" dirty="0"/>
              <a:t>간단하며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데이터를 효율적으로 전달할 수 있기 때문에 사용하였습니다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Mqtt</a:t>
            </a:r>
            <a:r>
              <a:rPr lang="ko-KR" altLang="en-US" dirty="0"/>
              <a:t>는 다음과 같은 장점을 가지고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위한 프로토콜로서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모바일 어플리케이션 등의 통신에 매우 적합한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HTTP, TCP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등의 통신과 같이 클라이언트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-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서버 구조로 이루어지는 것이 아닌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Broker, Publisher, Subscriber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구조로 이루어집니다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MQTT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는 경량의 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Publish/Subscribe(Pub/Sub)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메시징 프로토콜이다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M2M(machine-to-machine)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와 </a:t>
            </a:r>
            <a:r>
              <a:rPr lang="en-US" altLang="ko-KR" b="0" i="0" u="none" strike="noStrike" dirty="0">
                <a:solidFill>
                  <a:srgbClr val="428BCA"/>
                </a:solidFill>
                <a:effectLst/>
                <a:latin typeface="Open Sans" panose="020B0606030504020204" pitchFamily="34" charset="0"/>
                <a:hlinkClick r:id="rId3"/>
              </a:rPr>
              <a:t>IoT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(Internet of things)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에서의 사용하려고 만들었다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IoT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를 위해서 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사용할 수 있도록 설계됐다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7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장고 간에 데이터 전송을 위해 </a:t>
            </a:r>
            <a:r>
              <a:rPr lang="en-US" altLang="ko-KR" dirty="0" err="1"/>
              <a:t>mqtt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사용하였습니다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Mqtt</a:t>
            </a:r>
            <a:r>
              <a:rPr lang="ko-KR" altLang="en-US" dirty="0"/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or (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통신 가능한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 </a:t>
            </a:r>
            <a:r>
              <a:rPr lang="ko-KR" altLang="en-US" dirty="0"/>
              <a:t>표준 기반 메시징 프로토콜입니다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웹 소켓 통신과 </a:t>
            </a:r>
            <a:r>
              <a:rPr lang="en-US" altLang="ko-KR" dirty="0"/>
              <a:t>TCP/IP </a:t>
            </a:r>
            <a:r>
              <a:rPr lang="ko-KR" altLang="en-US" dirty="0"/>
              <a:t>소켓 통신이 모두 지원되고</a:t>
            </a:r>
            <a:endParaRPr lang="en-US" altLang="ko-KR" dirty="0"/>
          </a:p>
          <a:p>
            <a:r>
              <a:rPr lang="ko-KR" altLang="en-US" dirty="0"/>
              <a:t>구현이 간단하며</a:t>
            </a:r>
            <a:r>
              <a:rPr lang="en-US" altLang="ko-KR" dirty="0"/>
              <a:t>(</a:t>
            </a:r>
            <a:r>
              <a:rPr lang="ko-KR" altLang="en-US" dirty="0"/>
              <a:t>쉬우며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데이터를 효율적으로 전달할 수 있기 때문에 사용하였습니다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Mqtt</a:t>
            </a:r>
            <a:r>
              <a:rPr lang="ko-KR" altLang="en-US" dirty="0"/>
              <a:t>는 다음과 같은 장점을 가지고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M2M, 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를 위한 프로토콜로서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최소한의 전력과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source-serif-pro"/>
              </a:rPr>
              <a:t>패킷량으로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 통신하는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따라서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IOT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모바일 어플리케이션 등의 통신에 매우 적합한 프로토콜입니다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MQTT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HTTP, TCP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등의 통신과 같이 클라이언트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-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서버 구조로 이루어지는 것이 아닌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, Broker, Publisher, Subscriber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구조로 이루어집니다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.)</a:t>
            </a: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MQTT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는 경량의 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Publish/Subscribe(Pub/Sub)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메시징 프로토콜이다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M2M(machine-to-machine)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와 </a:t>
            </a:r>
            <a:r>
              <a:rPr lang="en-US" altLang="ko-KR" b="0" i="0" u="none" strike="noStrike" dirty="0">
                <a:solidFill>
                  <a:srgbClr val="428BCA"/>
                </a:solidFill>
                <a:effectLst/>
                <a:latin typeface="Open Sans" panose="020B0606030504020204" pitchFamily="34" charset="0"/>
                <a:hlinkClick r:id="rId3"/>
              </a:rPr>
              <a:t>IoT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(Internet of things)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에서의 사용하려고 만들었다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IoT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를 위해서 낮은 전력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낮은 대역폭 환경에서도 사용할 수 있도록 설계됐다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Mqtt</a:t>
            </a:r>
            <a:r>
              <a:rPr lang="ko-KR" altLang="en-US" dirty="0"/>
              <a:t>는 다음과 같이 동작합니다</a:t>
            </a:r>
            <a:r>
              <a:rPr lang="en-US" altLang="ko-KR" dirty="0"/>
              <a:t>. &gt;</a:t>
            </a:r>
          </a:p>
          <a:p>
            <a:r>
              <a:rPr lang="ko-KR" altLang="en-US" dirty="0"/>
              <a:t>다음은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동작방식에 대해 말씀드리겠습니다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기본적으로 </a:t>
            </a:r>
            <a:r>
              <a:rPr lang="en-US" altLang="ko-KR" dirty="0"/>
              <a:t>publisher</a:t>
            </a:r>
            <a:r>
              <a:rPr lang="ko-KR" altLang="en-US" dirty="0"/>
              <a:t>가 </a:t>
            </a:r>
            <a:r>
              <a:rPr lang="en-US" altLang="ko-KR" dirty="0"/>
              <a:t>topic</a:t>
            </a:r>
            <a:r>
              <a:rPr lang="ko-KR" altLang="en-US" dirty="0"/>
              <a:t>을 발행하고 </a:t>
            </a:r>
            <a:r>
              <a:rPr lang="en-US" altLang="ko-KR" dirty="0"/>
              <a:t>subscriber</a:t>
            </a:r>
            <a:r>
              <a:rPr lang="ko-KR" altLang="en-US" dirty="0"/>
              <a:t>는 </a:t>
            </a:r>
            <a:r>
              <a:rPr lang="en-US" altLang="ko-KR" dirty="0"/>
              <a:t>topic</a:t>
            </a:r>
            <a:r>
              <a:rPr lang="ko-KR" altLang="en-US" dirty="0"/>
              <a:t>을 구독해서 메시지를 전달받습니다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Broker</a:t>
            </a:r>
            <a:r>
              <a:rPr lang="ko-KR" altLang="en-US" dirty="0"/>
              <a:t>는 중재자 역할로 중간에서 </a:t>
            </a:r>
            <a:r>
              <a:rPr lang="en-US" altLang="ko-KR" dirty="0"/>
              <a:t>publisher</a:t>
            </a:r>
            <a:r>
              <a:rPr lang="ko-KR" altLang="en-US" dirty="0"/>
              <a:t>에게 </a:t>
            </a:r>
            <a:r>
              <a:rPr lang="en-US" altLang="ko-KR" dirty="0"/>
              <a:t>topic</a:t>
            </a:r>
            <a:r>
              <a:rPr lang="ko-KR" altLang="en-US" dirty="0"/>
              <a:t>과 메시지를 받아서 같은 </a:t>
            </a:r>
            <a:r>
              <a:rPr lang="en-US" altLang="ko-KR" dirty="0"/>
              <a:t>topic</a:t>
            </a:r>
            <a:r>
              <a:rPr lang="ko-KR" altLang="en-US" dirty="0"/>
              <a:t>을 구독한 </a:t>
            </a:r>
            <a:r>
              <a:rPr lang="en-US" altLang="ko-KR" dirty="0"/>
              <a:t>subscriber</a:t>
            </a:r>
            <a:r>
              <a:rPr lang="ko-KR" altLang="en-US" dirty="0"/>
              <a:t>에게</a:t>
            </a:r>
            <a:r>
              <a:rPr lang="en-US" altLang="ko-KR" dirty="0"/>
              <a:t> </a:t>
            </a:r>
            <a:r>
              <a:rPr lang="ko-KR" altLang="en-US" dirty="0"/>
              <a:t>전달하는 역할을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Topic</a:t>
            </a:r>
            <a:r>
              <a:rPr lang="ko-KR" altLang="en-US" dirty="0"/>
              <a:t>은 왼쪽 그림과 같이 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슬래시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(/)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를 이용해서 계층적으로 구성할 수 있고 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가능하고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Broker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에서는 오른쪽 그림과 같이 여러 클라이언트의 발행과 구독이 가능하기 때문에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단일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Topic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에 여러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Subscriber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가 구독할 수 있기 때문에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) </a:t>
            </a: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1:N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통신 구축이 가능합니다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.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Haettenschweiler" panose="020B070604090206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079A8-4938-41A4-9CF4-937F205D7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59E47-66E5-C73C-2302-B58135955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CF53B6-28B0-9B60-BB23-1041BB6E8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73E58-7300-87C6-F3E8-9D26D904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8B35D-694F-0D53-C715-49614F6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ACA0-4EDD-6019-89BC-A1E37B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7AA28-B144-81DC-785B-E0C59AD9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74DDA1-877F-1C26-7E6E-B9B6A9C01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B32A1-68F6-F974-9775-32CBEC15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C3EC9-79F5-145E-007E-E36E7AA6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C23C-0A8C-FCB9-FDCD-1EE2C026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6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1FF87-F11C-82D4-4306-8F28FC376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2C7-16AC-0212-D002-BBB228C9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35EF-975A-8D5F-5434-4973815F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594F4-DD85-0B85-89AA-2627F84B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C2EB-82DC-C7B7-4AC0-8B1B1A46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4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878DB-8D1B-13D2-6A27-C6692B8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C499F-9756-DFB6-81BD-031CE73A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6FC3-CEB4-2F35-6AE2-EF95C682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7E787-CB78-43CB-1FD9-4C530BA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84D86-8219-BF06-2F17-D596A2A0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FEDF-3373-99A5-CCEA-D5FBB71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4A5C-9156-2F71-9964-5F11965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453F3-2AB6-B298-5042-CAC0E1F5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D4164-6A39-BA57-1C85-EC9C759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CE5B1-09FA-9337-A3A9-A268F337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709F-57E9-BA33-B9D3-E28C1DD1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29E4D-2E68-252A-D20B-61EE78CE2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7F7EB-8A61-A568-E83B-4EEE6D2A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AC9C0-3169-BC9F-76C7-12D7636A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BB504-4AFB-8BD5-9F8C-789448EC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54D96-91F7-4AF3-5631-EDA43357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7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96EF-EBE9-60EE-218A-05441A92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F61C-1D09-A74D-F3A5-9058D2F3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AFFCCF-4B11-F941-E648-24855C844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A1001D-8285-D538-266B-D7915BF0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0E7AD6-E0ED-39C1-11F8-E4F7EDA1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DA755F-7EA3-7235-5B0B-6D18DA6C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D3EFE4-501F-BF0B-2DDF-05A4E620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5DC2E-C572-20F8-B7D6-65CD978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9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DE327-498A-0F58-8E88-F226868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FA4F0-3887-0C4C-3A1A-D8EDAF91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87113-BAD3-382A-F56B-B2C306D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96328-A863-E0CB-B631-35308494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1FDAB8-7DB9-5EF1-FEEE-EFBB0816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E02C-347F-969F-290C-2C5BB825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420C9-14A1-B8C5-530E-BCA81E6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0354-CC08-66BB-E054-CC45C185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FAEC9-9F63-DDCA-100F-7CE023DF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80CE6-B85A-E1D7-3937-4C9C519F2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69745-838E-B5CB-F2FA-5D121B05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A003-05D0-7BDF-4D6E-AACF86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10AE7-0E3F-49CA-424B-207809F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7AB90-F006-12CD-7E0E-F706E679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6BBEFE-6351-47A4-2F38-5A12F8299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ACA27-5578-89D6-F7F4-0A0523E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81B8B-BDCD-BCCB-38EC-3F3BF231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3F73-B679-14ED-BDDF-7EEA4C66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C9907-4F92-2DCB-4F71-7206588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257BC-F9A5-BFDB-F0B0-605700A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783CF-DE67-DF3A-6014-96768820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B0E5-831E-65B0-336A-74B917242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505-0E52-4899-9E89-1E6039C41F2B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FD4B6-0F06-321C-5E1E-A379A6A49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A02AA-E972-D4E4-D67E-A8A84D9D7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B7D1-94FE-42EA-837D-68B1E66A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microsoft.com/office/2007/relationships/hdphoto" Target="../media/hdphoto3.wdp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9.jpeg"/><Relationship Id="rId7" Type="http://schemas.openxmlformats.org/officeDocument/2006/relationships/image" Target="../media/image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7.jpeg"/><Relationship Id="rId7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3.png"/><Relationship Id="rId7" Type="http://schemas.openxmlformats.org/officeDocument/2006/relationships/image" Target="../media/image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microsoft.com/office/2007/relationships/hdphoto" Target="../media/hdphoto3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-287867" y="-287867"/>
            <a:ext cx="12970934" cy="72813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1981200" y="653521"/>
            <a:ext cx="8407400" cy="4914900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B1C70-D1E7-C10E-F247-96FBB1C1F61E}"/>
              </a:ext>
            </a:extLst>
          </p:cNvPr>
          <p:cNvSpPr/>
          <p:nvPr/>
        </p:nvSpPr>
        <p:spPr>
          <a:xfrm>
            <a:off x="1276350" y="137345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9436100" y="1439862"/>
            <a:ext cx="1409700" cy="34094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2414F-FE10-8FD1-249E-1BB4F2546448}"/>
              </a:ext>
            </a:extLst>
          </p:cNvPr>
          <p:cNvSpPr/>
          <p:nvPr/>
        </p:nvSpPr>
        <p:spPr>
          <a:xfrm>
            <a:off x="3889375" y="3094368"/>
            <a:ext cx="4616450" cy="849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6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기획서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EA19A0-A41C-947A-8691-29E642D35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49" y="4224338"/>
            <a:ext cx="7102843" cy="9953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solidFill>
                  <a:srgbClr val="FFC000"/>
                </a:solidFill>
              </a:rPr>
              <a:t>팀명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              Next Level</a:t>
            </a:r>
          </a:p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팀원 </a:t>
            </a:r>
            <a:r>
              <a:rPr lang="en-US" altLang="ko-KR" b="1" dirty="0">
                <a:solidFill>
                  <a:srgbClr val="FFC000"/>
                </a:solidFill>
              </a:rPr>
              <a:t>                           </a:t>
            </a:r>
            <a:r>
              <a:rPr lang="ko-KR" altLang="en-US" b="1" dirty="0" err="1">
                <a:solidFill>
                  <a:srgbClr val="FFC000"/>
                </a:solidFill>
              </a:rPr>
              <a:t>홍유강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 err="1">
                <a:solidFill>
                  <a:srgbClr val="FFC000"/>
                </a:solidFill>
              </a:rPr>
              <a:t>이영서</a:t>
            </a:r>
            <a:r>
              <a:rPr lang="en-US" altLang="ko-KR" b="1" dirty="0">
                <a:solidFill>
                  <a:srgbClr val="FFC000"/>
                </a:solidFill>
              </a:rPr>
              <a:t>,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최현솔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1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393A-B083-63EA-9BDB-0722A6C06FC5}"/>
              </a:ext>
            </a:extLst>
          </p:cNvPr>
          <p:cNvSpPr/>
          <p:nvPr/>
        </p:nvSpPr>
        <p:spPr>
          <a:xfrm>
            <a:off x="1341755" y="3809179"/>
            <a:ext cx="756403" cy="1792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A39114-0CF8-0D20-2275-E4363D63D3B1}"/>
              </a:ext>
            </a:extLst>
          </p:cNvPr>
          <p:cNvSpPr/>
          <p:nvPr/>
        </p:nvSpPr>
        <p:spPr>
          <a:xfrm>
            <a:off x="7866601" y="3789845"/>
            <a:ext cx="965511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6FE9EF-E980-96DC-C9C3-CD77D6C67E8E}"/>
              </a:ext>
            </a:extLst>
          </p:cNvPr>
          <p:cNvSpPr/>
          <p:nvPr/>
        </p:nvSpPr>
        <p:spPr>
          <a:xfrm>
            <a:off x="8016947" y="4828467"/>
            <a:ext cx="1649163" cy="190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F4FA4-B05F-3039-1426-E5C5239F3D93}"/>
              </a:ext>
            </a:extLst>
          </p:cNvPr>
          <p:cNvSpPr/>
          <p:nvPr/>
        </p:nvSpPr>
        <p:spPr>
          <a:xfrm>
            <a:off x="8243778" y="4123057"/>
            <a:ext cx="2020186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D0169-CFBA-CEB5-7E05-032A2E2E0FF3}"/>
              </a:ext>
            </a:extLst>
          </p:cNvPr>
          <p:cNvSpPr/>
          <p:nvPr/>
        </p:nvSpPr>
        <p:spPr>
          <a:xfrm>
            <a:off x="1442430" y="4084389"/>
            <a:ext cx="2344199" cy="1985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20945-6111-FF60-0DD9-FE556D873959}"/>
              </a:ext>
            </a:extLst>
          </p:cNvPr>
          <p:cNvSpPr txBox="1"/>
          <p:nvPr/>
        </p:nvSpPr>
        <p:spPr>
          <a:xfrm>
            <a:off x="4416057" y="1377537"/>
            <a:ext cx="299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42261709-3C6E-174D-31B8-9E20B712D7A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EAC4F-AF4F-455E-8695-14CA8FF653CD}"/>
              </a:ext>
            </a:extLst>
          </p:cNvPr>
          <p:cNvSpPr txBox="1"/>
          <p:nvPr/>
        </p:nvSpPr>
        <p:spPr>
          <a:xfrm>
            <a:off x="1176879" y="3714306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지역별</a:t>
            </a:r>
            <a:r>
              <a:rPr lang="ko-KR" altLang="en-US" dirty="0">
                <a:latin typeface="Haettenschweiler" panose="020B0706040902060204" pitchFamily="34" charset="0"/>
              </a:rPr>
              <a:t> 관리자가 특정 신호등을 </a:t>
            </a:r>
            <a:r>
              <a:rPr lang="ko-KR" altLang="en-US" b="1" dirty="0">
                <a:latin typeface="Haettenschweiler" panose="020B0706040902060204" pitchFamily="34" charset="0"/>
              </a:rPr>
              <a:t>제어</a:t>
            </a:r>
            <a:r>
              <a:rPr lang="ko-KR" altLang="en-US" dirty="0">
                <a:latin typeface="Haettenschweiler" panose="020B0706040902060204" pitchFamily="34" charset="0"/>
              </a:rPr>
              <a:t>할 수 있는 </a:t>
            </a:r>
            <a:r>
              <a:rPr lang="ko-KR" altLang="en-US" b="1" dirty="0">
                <a:latin typeface="Haettenschweiler" panose="020B0706040902060204" pitchFamily="34" charset="0"/>
              </a:rPr>
              <a:t>웹페이지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D9F3E-EC7C-3013-4FD2-CDDA53945476}"/>
              </a:ext>
            </a:extLst>
          </p:cNvPr>
          <p:cNvSpPr txBox="1"/>
          <p:nvPr/>
        </p:nvSpPr>
        <p:spPr>
          <a:xfrm>
            <a:off x="7712149" y="3714306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객체 탐지</a:t>
            </a:r>
            <a:r>
              <a:rPr lang="ko-KR" altLang="en-US" dirty="0">
                <a:latin typeface="Haettenschweiler" panose="020B0706040902060204" pitchFamily="34" charset="0"/>
              </a:rPr>
              <a:t>를 통해 응급 차량 </a:t>
            </a:r>
            <a:r>
              <a:rPr lang="ko-KR" altLang="en-US" b="1" dirty="0">
                <a:latin typeface="Haettenschweiler" panose="020B0706040902060204" pitchFamily="34" charset="0"/>
              </a:rPr>
              <a:t>구별</a:t>
            </a:r>
            <a:r>
              <a:rPr lang="ko-KR" altLang="en-US" dirty="0">
                <a:latin typeface="Haettenschweiler" panose="020B0706040902060204" pitchFamily="34" charset="0"/>
              </a:rPr>
              <a:t>이 가능한 신호등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31E7-6FFA-5B26-227E-1BC754C14AF2}"/>
              </a:ext>
            </a:extLst>
          </p:cNvPr>
          <p:cNvSpPr txBox="1"/>
          <p:nvPr/>
        </p:nvSpPr>
        <p:spPr>
          <a:xfrm>
            <a:off x="2395868" y="2877144"/>
            <a:ext cx="1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웹 서비스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59EC7-CA21-AC5F-84C7-C89082E42162}"/>
              </a:ext>
            </a:extLst>
          </p:cNvPr>
          <p:cNvSpPr txBox="1"/>
          <p:nvPr/>
        </p:nvSpPr>
        <p:spPr>
          <a:xfrm>
            <a:off x="8711984" y="2877144"/>
            <a:ext cx="95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49BCE-B792-021A-0224-0BBD985CDA45}"/>
              </a:ext>
            </a:extLst>
          </p:cNvPr>
          <p:cNvSpPr txBox="1"/>
          <p:nvPr/>
        </p:nvSpPr>
        <p:spPr>
          <a:xfrm>
            <a:off x="7712148" y="4724399"/>
            <a:ext cx="29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aettenschweiler" panose="020B0706040902060204" pitchFamily="34" charset="0"/>
              </a:rPr>
              <a:t>표준 신호등 규격</a:t>
            </a:r>
            <a:r>
              <a:rPr lang="ko-KR" altLang="en-US" dirty="0">
                <a:latin typeface="Haettenschweiler" panose="020B0706040902060204" pitchFamily="34" charset="0"/>
              </a:rPr>
              <a:t>에 맞는 </a:t>
            </a:r>
            <a:r>
              <a:rPr lang="en-US" altLang="ko-KR" dirty="0">
                <a:latin typeface="Book Antiqua" panose="02040602050305030304" pitchFamily="18" charset="0"/>
              </a:rPr>
              <a:t>LED</a:t>
            </a:r>
            <a:r>
              <a:rPr lang="en-US" altLang="ko-KR" dirty="0">
                <a:latin typeface="Haettenschweiler" panose="020B0706040902060204" pitchFamily="34" charset="0"/>
              </a:rPr>
              <a:t> </a:t>
            </a:r>
            <a:r>
              <a:rPr lang="ko-KR" altLang="en-US" dirty="0">
                <a:latin typeface="Haettenschweiler" panose="020B0706040902060204" pitchFamily="34" charset="0"/>
              </a:rPr>
              <a:t>디스플레이 구성</a:t>
            </a:r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4A26410B-E9EA-A416-C819-091326699AA3}"/>
              </a:ext>
            </a:extLst>
          </p:cNvPr>
          <p:cNvSpPr/>
          <p:nvPr/>
        </p:nvSpPr>
        <p:spPr>
          <a:xfrm>
            <a:off x="5895553" y="4117257"/>
            <a:ext cx="400894" cy="412213"/>
          </a:xfrm>
          <a:prstGeom prst="plus">
            <a:avLst>
              <a:gd name="adj" fmla="val 399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1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교통, 실외, 거리이(가) 표시된 사진&#10;&#10;자동 생성된 설명">
            <a:extLst>
              <a:ext uri="{FF2B5EF4-FFF2-40B4-BE49-F238E27FC236}">
                <a16:creationId xmlns:a16="http://schemas.microsoft.com/office/drawing/2014/main" id="{C62EDEF5-4FC7-F314-5348-56F7843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4" y="-33870"/>
            <a:ext cx="12272434" cy="6925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33870"/>
            <a:ext cx="12462933" cy="692573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３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3353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8BA55-214F-2E1A-381C-1235ABBFBD4B}"/>
              </a:ext>
            </a:extLst>
          </p:cNvPr>
          <p:cNvSpPr/>
          <p:nvPr/>
        </p:nvSpPr>
        <p:spPr>
          <a:xfrm>
            <a:off x="518625" y="2084693"/>
            <a:ext cx="5075275" cy="26401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FC5A93-07AF-08FE-27DA-1EB22D8D89E7}"/>
              </a:ext>
            </a:extLst>
          </p:cNvPr>
          <p:cNvSpPr/>
          <p:nvPr/>
        </p:nvSpPr>
        <p:spPr>
          <a:xfrm>
            <a:off x="6379535" y="2084693"/>
            <a:ext cx="5378616" cy="268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AD9440-2BFA-95FD-DA88-4AA390831DEA}"/>
              </a:ext>
            </a:extLst>
          </p:cNvPr>
          <p:cNvSpPr/>
          <p:nvPr/>
        </p:nvSpPr>
        <p:spPr>
          <a:xfrm>
            <a:off x="1104582" y="2702181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</a:t>
            </a:r>
            <a:endParaRPr lang="en-US" altLang="ko-KR" dirty="0"/>
          </a:p>
          <a:p>
            <a:pPr algn="ctr"/>
            <a:r>
              <a:rPr lang="ko-KR" altLang="en-US" dirty="0"/>
              <a:t>웹페이지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849CF-0524-145C-1A12-D2F24C1FD386}"/>
              </a:ext>
            </a:extLst>
          </p:cNvPr>
          <p:cNvSpPr txBox="1"/>
          <p:nvPr/>
        </p:nvSpPr>
        <p:spPr>
          <a:xfrm>
            <a:off x="531628" y="4773307"/>
            <a:ext cx="216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로그인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중계기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리스트</a:t>
            </a:r>
            <a:endParaRPr lang="en-US" altLang="ko-KR" b="1" dirty="0">
              <a:latin typeface="Haettenschweiler" panose="020B0706040902060204" pitchFamily="34" charset="0"/>
            </a:endParaRPr>
          </a:p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신호등 제어 페이지</a:t>
            </a:r>
            <a:endParaRPr lang="en-US" altLang="ko-KR" b="1" dirty="0">
              <a:latin typeface="Haettenschweiler" panose="020B070604090206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5DE91B-EFD3-96E6-ECB3-C8F54D3A347E}"/>
              </a:ext>
            </a:extLst>
          </p:cNvPr>
          <p:cNvSpPr/>
          <p:nvPr/>
        </p:nvSpPr>
        <p:spPr>
          <a:xfrm>
            <a:off x="6606099" y="2676362"/>
            <a:ext cx="1484084" cy="1594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서버소켓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9127A-7275-E085-B178-634C8F2869CB}"/>
              </a:ext>
            </a:extLst>
          </p:cNvPr>
          <p:cNvSpPr/>
          <p:nvPr/>
        </p:nvSpPr>
        <p:spPr>
          <a:xfrm>
            <a:off x="3607041" y="2806354"/>
            <a:ext cx="1589772" cy="1334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r>
              <a:rPr lang="ko-KR" altLang="en-US" dirty="0"/>
              <a:t>소켓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A7C93-9873-2F13-3DAE-D814BAE9B297}"/>
              </a:ext>
            </a:extLst>
          </p:cNvPr>
          <p:cNvSpPr txBox="1"/>
          <p:nvPr/>
        </p:nvSpPr>
        <p:spPr>
          <a:xfrm>
            <a:off x="8246591" y="2176687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라즈베리파이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3F0F3D-BE2D-D232-E33D-381B14DD53BE}"/>
              </a:ext>
            </a:extLst>
          </p:cNvPr>
          <p:cNvSpPr/>
          <p:nvPr/>
        </p:nvSpPr>
        <p:spPr>
          <a:xfrm>
            <a:off x="8544226" y="2854644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</a:t>
            </a:r>
            <a:endParaRPr lang="en-US" altLang="ko-KR" dirty="0"/>
          </a:p>
          <a:p>
            <a:pPr algn="ctr"/>
            <a:r>
              <a:rPr lang="ko-KR" altLang="en-US" dirty="0"/>
              <a:t>프로그램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8AC744-8E64-6B28-269A-EBE208018168}"/>
              </a:ext>
            </a:extLst>
          </p:cNvPr>
          <p:cNvSpPr/>
          <p:nvPr/>
        </p:nvSpPr>
        <p:spPr>
          <a:xfrm>
            <a:off x="10230549" y="2854645"/>
            <a:ext cx="1379941" cy="1416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</a:t>
            </a:r>
            <a:endParaRPr lang="en-US" altLang="ko-KR" dirty="0"/>
          </a:p>
          <a:p>
            <a:pPr algn="ctr"/>
            <a:r>
              <a:rPr lang="ko-KR" altLang="en-US" dirty="0"/>
              <a:t>센서 </a:t>
            </a:r>
            <a:endParaRPr lang="en-US" altLang="ko-KR" dirty="0"/>
          </a:p>
          <a:p>
            <a:pPr algn="ctr"/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474EA7-FA2D-0A10-68D0-00847340B051}"/>
              </a:ext>
            </a:extLst>
          </p:cNvPr>
          <p:cNvSpPr/>
          <p:nvPr/>
        </p:nvSpPr>
        <p:spPr>
          <a:xfrm>
            <a:off x="3604939" y="5108422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3474E0-031C-B5D2-49CC-6F21ABCD5447}"/>
              </a:ext>
            </a:extLst>
          </p:cNvPr>
          <p:cNvSpPr/>
          <p:nvPr/>
        </p:nvSpPr>
        <p:spPr>
          <a:xfrm>
            <a:off x="8558724" y="5108421"/>
            <a:ext cx="1317838" cy="1142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E7FA8-EFE9-B6CB-7881-0303EA264C21}"/>
              </a:ext>
            </a:extLst>
          </p:cNvPr>
          <p:cNvSpPr txBox="1"/>
          <p:nvPr/>
        </p:nvSpPr>
        <p:spPr>
          <a:xfrm>
            <a:off x="4644488" y="1274333"/>
            <a:ext cx="25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흐름도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8937D5-747B-9F45-14B7-12375A9E41C6}"/>
              </a:ext>
            </a:extLst>
          </p:cNvPr>
          <p:cNvSpPr/>
          <p:nvPr/>
        </p:nvSpPr>
        <p:spPr>
          <a:xfrm>
            <a:off x="5261662" y="3312128"/>
            <a:ext cx="1289112" cy="21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D94777-4A91-E89F-BF9E-917BD0AEA70F}"/>
              </a:ext>
            </a:extLst>
          </p:cNvPr>
          <p:cNvSpPr/>
          <p:nvPr/>
        </p:nvSpPr>
        <p:spPr>
          <a:xfrm rot="10800000">
            <a:off x="9821585" y="3373674"/>
            <a:ext cx="556625" cy="1581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876DE6-DD34-4808-C5C4-869741F99DF3}"/>
              </a:ext>
            </a:extLst>
          </p:cNvPr>
          <p:cNvSpPr/>
          <p:nvPr/>
        </p:nvSpPr>
        <p:spPr>
          <a:xfrm>
            <a:off x="9108558" y="4271243"/>
            <a:ext cx="45719" cy="673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9A2009-029F-8C94-50A4-A45CDAC13848}"/>
              </a:ext>
            </a:extLst>
          </p:cNvPr>
          <p:cNvSpPr/>
          <p:nvPr/>
        </p:nvSpPr>
        <p:spPr>
          <a:xfrm flipH="1">
            <a:off x="9285412" y="4271243"/>
            <a:ext cx="45719" cy="676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E0B02968-87F0-115B-E641-DDDB06CAB9F3}"/>
              </a:ext>
            </a:extLst>
          </p:cNvPr>
          <p:cNvSpPr/>
          <p:nvPr/>
        </p:nvSpPr>
        <p:spPr>
          <a:xfrm>
            <a:off x="3856563" y="4509320"/>
            <a:ext cx="255181" cy="474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60DE2-76E5-A6D4-D777-8DA24477836B}"/>
              </a:ext>
            </a:extLst>
          </p:cNvPr>
          <p:cNvSpPr txBox="1"/>
          <p:nvPr/>
        </p:nvSpPr>
        <p:spPr>
          <a:xfrm>
            <a:off x="2578298" y="2191606"/>
            <a:ext cx="102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웹 서버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1007E5C-5A12-DC96-D8DE-9347281CD162}"/>
              </a:ext>
            </a:extLst>
          </p:cNvPr>
          <p:cNvSpPr/>
          <p:nvPr/>
        </p:nvSpPr>
        <p:spPr>
          <a:xfrm>
            <a:off x="7999502" y="3342900"/>
            <a:ext cx="634490" cy="18896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2526F-2294-4A54-7363-D2F1D767B283}"/>
              </a:ext>
            </a:extLst>
          </p:cNvPr>
          <p:cNvSpPr txBox="1"/>
          <p:nvPr/>
        </p:nvSpPr>
        <p:spPr>
          <a:xfrm>
            <a:off x="5289117" y="2725978"/>
            <a:ext cx="123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텍스트 파일 </a:t>
            </a:r>
            <a:endParaRPr lang="en-US" altLang="ko-KR" sz="1400" b="1" dirty="0">
              <a:latin typeface="Haettenschweiler" panose="020B0706040902060204" pitchFamily="34" charset="0"/>
            </a:endParaRPr>
          </a:p>
          <a:p>
            <a:pPr algn="ctr"/>
            <a:r>
              <a:rPr lang="ko-KR" altLang="en-US" sz="1400" b="1" dirty="0">
                <a:latin typeface="Haettenschweiler" panose="020B0706040902060204" pitchFamily="34" charset="0"/>
              </a:rPr>
              <a:t>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9DD5-5987-1E98-E169-4B95A5DF4C76}"/>
              </a:ext>
            </a:extLst>
          </p:cNvPr>
          <p:cNvSpPr txBox="1"/>
          <p:nvPr/>
        </p:nvSpPr>
        <p:spPr>
          <a:xfrm>
            <a:off x="1323113" y="2702181"/>
            <a:ext cx="104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76888" y="1299565"/>
            <a:ext cx="38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ERD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D8891-788E-DA54-ACD1-5D72E03D2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3139088"/>
            <a:ext cx="1442140" cy="94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C6CBD-828A-6CDE-C677-D940DC4B5B7F}"/>
              </a:ext>
            </a:extLst>
          </p:cNvPr>
          <p:cNvSpPr txBox="1"/>
          <p:nvPr/>
        </p:nvSpPr>
        <p:spPr>
          <a:xfrm>
            <a:off x="403365" y="4330995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지역 관리자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DAD77F-FA10-2943-37B9-23D3CB4C9536}"/>
              </a:ext>
            </a:extLst>
          </p:cNvPr>
          <p:cNvSpPr/>
          <p:nvPr/>
        </p:nvSpPr>
        <p:spPr>
          <a:xfrm>
            <a:off x="2001264" y="2186622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FBD1E2-96AE-6617-9C47-148F746CAF46}"/>
              </a:ext>
            </a:extLst>
          </p:cNvPr>
          <p:cNvSpPr/>
          <p:nvPr/>
        </p:nvSpPr>
        <p:spPr>
          <a:xfrm>
            <a:off x="2001264" y="2884453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 목록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C5047-81A5-6AA6-6766-2D9F8CD63FE7}"/>
              </a:ext>
            </a:extLst>
          </p:cNvPr>
          <p:cNvSpPr/>
          <p:nvPr/>
        </p:nvSpPr>
        <p:spPr>
          <a:xfrm>
            <a:off x="2001263" y="3627284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신호등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93AFB4-4C08-588B-4EFC-A5CEEFC46EA0}"/>
              </a:ext>
            </a:extLst>
          </p:cNvPr>
          <p:cNvSpPr/>
          <p:nvPr/>
        </p:nvSpPr>
        <p:spPr>
          <a:xfrm>
            <a:off x="2001262" y="4415115"/>
            <a:ext cx="1486351" cy="5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제어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A3EA8-E6AD-87FB-EDC5-0A783359E1BC}"/>
              </a:ext>
            </a:extLst>
          </p:cNvPr>
          <p:cNvSpPr/>
          <p:nvPr/>
        </p:nvSpPr>
        <p:spPr>
          <a:xfrm>
            <a:off x="3830732" y="3981694"/>
            <a:ext cx="1612669" cy="698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 </a:t>
            </a:r>
            <a:endParaRPr lang="en-US" altLang="ko-KR" dirty="0"/>
          </a:p>
          <a:p>
            <a:pPr algn="ctr"/>
            <a:r>
              <a:rPr lang="ko-KR" altLang="en-US" dirty="0"/>
              <a:t>소켓 생성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7705D-30FE-C6F8-E70A-92FC2637E689}"/>
              </a:ext>
            </a:extLst>
          </p:cNvPr>
          <p:cNvSpPr/>
          <p:nvPr/>
        </p:nvSpPr>
        <p:spPr>
          <a:xfrm>
            <a:off x="3830732" y="4835348"/>
            <a:ext cx="1612669" cy="69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텍스트 파일전송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648700-5FC1-BA4E-62B8-2BEF82CB6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449" y="2241653"/>
            <a:ext cx="5856391" cy="329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D79A55-70C7-4AFD-C94F-821D85CC51CD}"/>
              </a:ext>
            </a:extLst>
          </p:cNvPr>
          <p:cNvSpPr txBox="1"/>
          <p:nvPr/>
        </p:nvSpPr>
        <p:spPr>
          <a:xfrm>
            <a:off x="8972420" y="5855777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91EA5-7E2F-E627-6FF8-CF5ED6F6BFD2}"/>
              </a:ext>
            </a:extLst>
          </p:cNvPr>
          <p:cNvSpPr txBox="1"/>
          <p:nvPr/>
        </p:nvSpPr>
        <p:spPr>
          <a:xfrm>
            <a:off x="2247013" y="5855777"/>
            <a:ext cx="144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latin typeface="Haettenschweiler" panose="020B0706040902060204" pitchFamily="34" charset="0"/>
              </a:rPr>
              <a:t>유스케이스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6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926729" y="1299565"/>
            <a:ext cx="20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1026" name="Picture 2" descr="파이썬의 기초 (개발환경 세팅, 문법)">
            <a:extLst>
              <a:ext uri="{FF2B5EF4-FFF2-40B4-BE49-F238E27FC236}">
                <a16:creationId xmlns:a16="http://schemas.microsoft.com/office/drawing/2014/main" id="{A33E8BE8-A809-583C-1D9A-7BEF2E0C9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9" r="15879"/>
          <a:stretch/>
        </p:blipFill>
        <p:spPr bwMode="auto">
          <a:xfrm>
            <a:off x="717990" y="2281400"/>
            <a:ext cx="189259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I.L 1st Week (HTML &amp;&amp; CSS)">
            <a:extLst>
              <a:ext uri="{FF2B5EF4-FFF2-40B4-BE49-F238E27FC236}">
                <a16:creationId xmlns:a16="http://schemas.microsoft.com/office/drawing/2014/main" id="{0053D19F-BB08-3E05-B24A-7BB7216C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250" y1="33750" x2="22250" y2="33750"/>
                        <a14:foregroundMark x1="16500" y1="33750" x2="16500" y2="33750"/>
                        <a14:foregroundMark x1="18750" y1="33750" x2="29750" y2="33250"/>
                        <a14:foregroundMark x1="16500" y1="32750" x2="29750" y2="32750"/>
                        <a14:foregroundMark x1="18500" y1="36000" x2="31250" y2="36000"/>
                        <a14:foregroundMark x1="17000" y1="31750" x2="29750" y2="31250"/>
                        <a14:foregroundMark x1="38250" y1="28000" x2="65250" y2="30000"/>
                        <a14:foregroundMark x1="36250" y1="27000" x2="60500" y2="27000"/>
                        <a14:foregroundMark x1="36000" y1="26000" x2="62750" y2="26500"/>
                        <a14:foregroundMark x1="36000" y1="31750" x2="62750" y2="30250"/>
                        <a14:foregroundMark x1="60500" y1="31250" x2="66750" y2="31250"/>
                        <a14:foregroundMark x1="61000" y1="27500" x2="64250" y2="28000"/>
                        <a14:foregroundMark x1="62000" y1="26000" x2="63750" y2="26000"/>
                        <a14:foregroundMark x1="37250" y1="30750" x2="27000" y2="34250"/>
                        <a14:foregroundMark x1="37250" y1="29000" x2="33500" y2="29000"/>
                        <a14:foregroundMark x1="22250" y1="36500" x2="15000" y2="35500"/>
                        <a14:foregroundMark x1="19750" y1="36000" x2="13250" y2="35500"/>
                        <a14:foregroundMark x1="18500" y1="31750" x2="12750" y2="35500"/>
                        <a14:foregroundMark x1="67500" y1="36500" x2="78500" y2="35500"/>
                        <a14:foregroundMark x1="69500" y1="34500" x2="85500" y2="35500"/>
                        <a14:foregroundMark x1="70500" y1="32750" x2="81750" y2="34500"/>
                        <a14:foregroundMark x1="67000" y1="31250" x2="79000" y2="34250"/>
                        <a14:foregroundMark x1="76000" y1="34250" x2="78500" y2="33250"/>
                        <a14:foregroundMark x1="78000" y1="33750" x2="79500" y2="31750"/>
                        <a14:foregroundMark x1="79000" y1="33250" x2="79500" y2="31250"/>
                        <a14:foregroundMark x1="18500" y1="32250" x2="18500" y2="32250"/>
                        <a14:foregroundMark x1="18500" y1="32250" x2="18500" y2="32250"/>
                        <a14:foregroundMark x1="17500" y1="31750" x2="17500" y2="31750"/>
                        <a14:foregroundMark x1="17500" y1="31250" x2="17500" y2="31250"/>
                        <a14:foregroundMark x1="16500" y1="31250" x2="16500" y2="31250"/>
                        <a14:foregroundMark x1="52000" y1="31750" x2="52000" y2="31750"/>
                        <a14:foregroundMark x1="68000" y1="29500" x2="68000" y2="29500"/>
                        <a14:foregroundMark x1="77000" y1="31750" x2="77000" y2="31750"/>
                        <a14:foregroundMark x1="69500" y1="31750" x2="69500" y2="31750"/>
                        <a14:foregroundMark x1="74750" y1="31750" x2="74750" y2="31750"/>
                        <a14:foregroundMark x1="77500" y1="32250" x2="77500" y2="32250"/>
                        <a14:foregroundMark x1="71500" y1="34500" x2="71500" y2="34500"/>
                        <a14:foregroundMark x1="71500" y1="34500" x2="71500" y2="34500"/>
                        <a14:foregroundMark x1="73750" y1="32750" x2="73750" y2="32750"/>
                        <a14:foregroundMark x1="75750" y1="32750" x2="77000" y2="32750"/>
                        <a14:foregroundMark x1="78500" y1="32750" x2="78500" y2="3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1595"/>
          <a:stretch/>
        </p:blipFill>
        <p:spPr bwMode="auto">
          <a:xfrm>
            <a:off x="3005544" y="2258873"/>
            <a:ext cx="2520306" cy="1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] TypeError: Expected cv::UMat for argument">
            <a:extLst>
              <a:ext uri="{FF2B5EF4-FFF2-40B4-BE49-F238E27FC236}">
                <a16:creationId xmlns:a16="http://schemas.microsoft.com/office/drawing/2014/main" id="{AA98896A-0E4B-BE9E-684B-7B9E598A9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5600"/>
          <a:stretch/>
        </p:blipFill>
        <p:spPr bwMode="auto">
          <a:xfrm>
            <a:off x="6099914" y="2260439"/>
            <a:ext cx="15096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SQLite3 on CentOS 7 - HostnExtra">
            <a:extLst>
              <a:ext uri="{FF2B5EF4-FFF2-40B4-BE49-F238E27FC236}">
                <a16:creationId xmlns:a16="http://schemas.microsoft.com/office/drawing/2014/main" id="{D8BF01D1-47D3-9850-694A-48FDAFEC9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-804" r="8558" b="804"/>
          <a:stretch/>
        </p:blipFill>
        <p:spPr bwMode="auto">
          <a:xfrm>
            <a:off x="715926" y="4533314"/>
            <a:ext cx="2037370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 PyCharm (@pycharm) / Twitter">
            <a:extLst>
              <a:ext uri="{FF2B5EF4-FFF2-40B4-BE49-F238E27FC236}">
                <a16:creationId xmlns:a16="http://schemas.microsoft.com/office/drawing/2014/main" id="{78C83F8B-D6D9-9C2D-A7D6-FC07BCD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36" y="4259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536151CA-C06A-D98A-78E8-B35BD47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4" y="4659395"/>
            <a:ext cx="1343314" cy="13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jango - 삽질도 두드려 보고,">
            <a:extLst>
              <a:ext uri="{FF2B5EF4-FFF2-40B4-BE49-F238E27FC236}">
                <a16:creationId xmlns:a16="http://schemas.microsoft.com/office/drawing/2014/main" id="{55DC40CC-AFD2-8BDD-D2C8-767D9089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1" y="46593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7FC8-2F27-416E-1C7D-21D339CD06F4}"/>
              </a:ext>
            </a:extLst>
          </p:cNvPr>
          <p:cNvSpPr txBox="1"/>
          <p:nvPr/>
        </p:nvSpPr>
        <p:spPr>
          <a:xfrm>
            <a:off x="9172354" y="6205425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4.0.3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C438A-9B39-182B-F650-9CB8D8FF31C6}"/>
              </a:ext>
            </a:extLst>
          </p:cNvPr>
          <p:cNvSpPr txBox="1"/>
          <p:nvPr/>
        </p:nvSpPr>
        <p:spPr>
          <a:xfrm>
            <a:off x="6096000" y="6160342"/>
            <a:ext cx="203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1.73.1.0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4F55D-51E8-8B59-1588-19EA6B32631B}"/>
              </a:ext>
            </a:extLst>
          </p:cNvPr>
          <p:cNvSpPr txBox="1"/>
          <p:nvPr/>
        </p:nvSpPr>
        <p:spPr>
          <a:xfrm>
            <a:off x="8132563" y="3956668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selenuim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4.8.0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FA9E-F291-2060-4883-E858AEBD803B}"/>
              </a:ext>
            </a:extLst>
          </p:cNvPr>
          <p:cNvSpPr txBox="1"/>
          <p:nvPr/>
        </p:nvSpPr>
        <p:spPr>
          <a:xfrm>
            <a:off x="6092087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4.6.0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92AEB-B0E9-222C-E46D-ECA870DC4307}"/>
              </a:ext>
            </a:extLst>
          </p:cNvPr>
          <p:cNvSpPr txBox="1"/>
          <p:nvPr/>
        </p:nvSpPr>
        <p:spPr>
          <a:xfrm>
            <a:off x="10148862" y="3964904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0.14.0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FD9C-7FD9-0937-D55E-4D68B546A5FB}"/>
              </a:ext>
            </a:extLst>
          </p:cNvPr>
          <p:cNvSpPr txBox="1"/>
          <p:nvPr/>
        </p:nvSpPr>
        <p:spPr>
          <a:xfrm>
            <a:off x="3345377" y="6205425"/>
            <a:ext cx="22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2022.2.2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AE0BE-5AD0-1C15-6858-D47A82B14109}"/>
              </a:ext>
            </a:extLst>
          </p:cNvPr>
          <p:cNvSpPr txBox="1"/>
          <p:nvPr/>
        </p:nvSpPr>
        <p:spPr>
          <a:xfrm>
            <a:off x="3337121" y="3891831"/>
            <a:ext cx="185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HTML5 + CSS3 + JavaScript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AFA6-5C40-1ABC-729D-125709F8FE31}"/>
              </a:ext>
            </a:extLst>
          </p:cNvPr>
          <p:cNvSpPr txBox="1"/>
          <p:nvPr/>
        </p:nvSpPr>
        <p:spPr>
          <a:xfrm>
            <a:off x="876303" y="3991836"/>
            <a:ext cx="185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Python 3.11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A6F7-1B91-1CE1-42AD-5F5A41BA93C5}"/>
              </a:ext>
            </a:extLst>
          </p:cNvPr>
          <p:cNvSpPr txBox="1"/>
          <p:nvPr/>
        </p:nvSpPr>
        <p:spPr>
          <a:xfrm>
            <a:off x="1028496" y="6160341"/>
            <a:ext cx="125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endParaRPr lang="ko-KR" altLang="en-US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folium] Choropleth 의 legend를 지우는 방법 (Python)">
            <a:extLst>
              <a:ext uri="{FF2B5EF4-FFF2-40B4-BE49-F238E27FC236}">
                <a16:creationId xmlns:a16="http://schemas.microsoft.com/office/drawing/2014/main" id="{38B86971-188D-A275-ADAD-4F48EFCC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0"/>
          <a:stretch/>
        </p:blipFill>
        <p:spPr bwMode="auto">
          <a:xfrm>
            <a:off x="10557763" y="2299231"/>
            <a:ext cx="776546" cy="13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크롬] 셀레늄, Selenium, 크롬, 크롤링, 세팅">
            <a:extLst>
              <a:ext uri="{FF2B5EF4-FFF2-40B4-BE49-F238E27FC236}">
                <a16:creationId xmlns:a16="http://schemas.microsoft.com/office/drawing/2014/main" id="{F30E7B5F-47FC-A0E5-0F99-ACEE12AD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80" y="2458713"/>
            <a:ext cx="1156346" cy="12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87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147440" y="1299565"/>
            <a:ext cx="3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864C3C-E6B8-7C30-FE7C-8332D6B0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121470" y="1299565"/>
            <a:ext cx="594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리스트 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667DD-43E3-2060-4471-712125CB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3" y="2350311"/>
            <a:ext cx="5328207" cy="390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43467-092C-F941-A791-B9924CE2A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328" y="2350311"/>
            <a:ext cx="5259497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리스트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300738" y="1299565"/>
            <a:ext cx="559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신호등 제어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787677-DB0D-96C0-1E81-588C2D21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3" y="2350312"/>
            <a:ext cx="5328207" cy="3905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F1DE39-B2AF-7BDB-E26B-E39B49C9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8" y="2350312"/>
            <a:ext cx="5259497" cy="390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D1031-C361-8AE3-28B6-467AB1AA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42" y="2341886"/>
            <a:ext cx="5328207" cy="3905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13AD8A-C6AA-5926-EB1C-28D2FACB2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59" y="2368363"/>
            <a:ext cx="5217766" cy="387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F21C5-D212-7C24-DBE9-5DFE8738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41" y="2368363"/>
            <a:ext cx="5328207" cy="390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5CBF8B-6157-D78D-78D1-BCF5ACA5C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326" y="2350312"/>
            <a:ext cx="5259499" cy="38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970535" y="2277786"/>
            <a:ext cx="12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소켓이란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0433A-C2E8-6BF8-1237-B8300515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5" y="2762343"/>
            <a:ext cx="10250929" cy="1333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045B9-44BB-F1B5-9B30-E927EAF5347B}"/>
              </a:ext>
            </a:extLst>
          </p:cNvPr>
          <p:cNvSpPr txBox="1"/>
          <p:nvPr/>
        </p:nvSpPr>
        <p:spPr>
          <a:xfrm>
            <a:off x="3752578" y="4373022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프로그램이 네트워크에서 데이터를 통신할 수 있도록 연결해주는 </a:t>
            </a:r>
            <a:r>
              <a:rPr lang="ko-KR" altLang="en-US" b="1" dirty="0" err="1">
                <a:latin typeface="Haettenschweiler" panose="020B0706040902060204" pitchFamily="34" charset="0"/>
              </a:rPr>
              <a:t>연결부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3ECCA-E56B-B223-3E8F-511DE67EAC9E}"/>
              </a:ext>
            </a:extLst>
          </p:cNvPr>
          <p:cNvSpPr txBox="1"/>
          <p:nvPr/>
        </p:nvSpPr>
        <p:spPr>
          <a:xfrm>
            <a:off x="3752577" y="4855396"/>
            <a:ext cx="851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서버 간 양방향 통신이 필요한 프로그램에 사용됨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5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CB0415-9C35-F7E1-BBEC-614BA904E90F}"/>
              </a:ext>
            </a:extLst>
          </p:cNvPr>
          <p:cNvGrpSpPr/>
          <p:nvPr/>
        </p:nvGrpSpPr>
        <p:grpSpPr>
          <a:xfrm>
            <a:off x="-755540" y="0"/>
            <a:ext cx="12947540" cy="6858000"/>
            <a:chOff x="-1020011" y="-287867"/>
            <a:chExt cx="13703080" cy="728133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B675B2-68CD-93DA-FE85-F0662B0562F6}"/>
                </a:ext>
              </a:extLst>
            </p:cNvPr>
            <p:cNvSpPr/>
            <p:nvPr/>
          </p:nvSpPr>
          <p:spPr>
            <a:xfrm>
              <a:off x="-287867" y="-287867"/>
              <a:ext cx="12970934" cy="728133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735566-3CC2-F242-DD1B-C76136CD4F35}"/>
                </a:ext>
              </a:extLst>
            </p:cNvPr>
            <p:cNvGrpSpPr/>
            <p:nvPr/>
          </p:nvGrpSpPr>
          <p:grpSpPr>
            <a:xfrm>
              <a:off x="-152751" y="0"/>
              <a:ext cx="12835820" cy="6747309"/>
              <a:chOff x="1874430" y="653521"/>
              <a:chExt cx="8715656" cy="4914900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193F3CD2-5702-C472-56B4-7B749918D1FA}"/>
                  </a:ext>
                </a:extLst>
              </p:cNvPr>
              <p:cNvSpPr/>
              <p:nvPr/>
            </p:nvSpPr>
            <p:spPr>
              <a:xfrm>
                <a:off x="1981200" y="653521"/>
                <a:ext cx="8407400" cy="4914900"/>
              </a:xfrm>
              <a:prstGeom prst="flowChartProcess">
                <a:avLst/>
              </a:prstGeom>
              <a:noFill/>
              <a:ln w="123825" cmpd="sng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B2B1C70-D1E7-C10E-F247-96FBB1C1F61E}"/>
                  </a:ext>
                </a:extLst>
              </p:cNvPr>
              <p:cNvSpPr/>
              <p:nvPr/>
            </p:nvSpPr>
            <p:spPr>
              <a:xfrm>
                <a:off x="1874430" y="1391070"/>
                <a:ext cx="456257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0D0B369-C444-8875-F60B-1F3718409F0E}"/>
                  </a:ext>
                </a:extLst>
              </p:cNvPr>
              <p:cNvSpPr/>
              <p:nvPr/>
            </p:nvSpPr>
            <p:spPr>
              <a:xfrm>
                <a:off x="10133828" y="1391070"/>
                <a:ext cx="456258" cy="340942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59E2EE-ABA0-0DD4-EDAB-E8A3EAB5EBF2}"/>
                </a:ext>
              </a:extLst>
            </p:cNvPr>
            <p:cNvGrpSpPr/>
            <p:nvPr/>
          </p:nvGrpSpPr>
          <p:grpSpPr>
            <a:xfrm>
              <a:off x="-1020011" y="2819738"/>
              <a:ext cx="4521200" cy="1066123"/>
              <a:chOff x="3937000" y="2877954"/>
              <a:chExt cx="4521200" cy="10661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62414F-FE10-8FD1-249E-1BB4F2546448}"/>
                  </a:ext>
                </a:extLst>
              </p:cNvPr>
              <p:cNvSpPr/>
              <p:nvPr/>
            </p:nvSpPr>
            <p:spPr>
              <a:xfrm>
                <a:off x="5245768" y="2877954"/>
                <a:ext cx="1963554" cy="106612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4ABDB5E9-3484-CFCC-CA26-18A2C690C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0" y="3127375"/>
                <a:ext cx="4521200" cy="7836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7200" b="1" dirty="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목차</a:t>
                </a:r>
              </a:p>
            </p:txBody>
          </p:sp>
        </p:grp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BBCE5150-5837-89DD-79EE-2844500444EE}"/>
                </a:ext>
              </a:extLst>
            </p:cNvPr>
            <p:cNvSpPr/>
            <p:nvPr/>
          </p:nvSpPr>
          <p:spPr>
            <a:xfrm>
              <a:off x="6611750" y="706392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</a:t>
              </a:r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F77E1EBA-C70F-5B2D-6998-A51B3DAB357E}"/>
                </a:ext>
              </a:extLst>
            </p:cNvPr>
            <p:cNvSpPr/>
            <p:nvPr/>
          </p:nvSpPr>
          <p:spPr>
            <a:xfrm>
              <a:off x="5895663" y="1844046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배경</a:t>
              </a:r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A380A08-7211-8137-93A6-DE0F79A696DE}"/>
                </a:ext>
              </a:extLst>
            </p:cNvPr>
            <p:cNvSpPr/>
            <p:nvPr/>
          </p:nvSpPr>
          <p:spPr>
            <a:xfrm>
              <a:off x="5204835" y="3015153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 과정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BADA8D6-16A0-4045-2607-1A760016A0A3}"/>
                </a:ext>
              </a:extLst>
            </p:cNvPr>
            <p:cNvSpPr/>
            <p:nvPr/>
          </p:nvSpPr>
          <p:spPr>
            <a:xfrm>
              <a:off x="4490962" y="4152807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기대 효과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6185CFB-AA39-B4CC-EC40-A794A13580CC}"/>
                </a:ext>
              </a:extLst>
            </p:cNvPr>
            <p:cNvSpPr/>
            <p:nvPr/>
          </p:nvSpPr>
          <p:spPr>
            <a:xfrm>
              <a:off x="3850752" y="5339568"/>
              <a:ext cx="5102642" cy="862525"/>
            </a:xfrm>
            <a:prstGeom prst="parallelogram">
              <a:avLst>
                <a:gd name="adj" fmla="val 67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   </a:t>
              </a:r>
              <a:r>
                <a:rPr lang="ko-KR" altLang="en-US" sz="3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및 일정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2E73581-9BC6-D84D-AA1F-4F305F8B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135" b="89904" l="9231" r="92308">
                          <a14:foregroundMark x1="89231" y1="59615" x2="89615" y2="54327"/>
                          <a14:foregroundMark x1="90769" y1="62500" x2="90000" y2="61058"/>
                          <a14:foregroundMark x1="90385" y1="58654" x2="91538" y2="64904"/>
                          <a14:foregroundMark x1="91923" y1="58654" x2="91154" y2="65865"/>
                          <a14:foregroundMark x1="92692" y1="68269" x2="91923" y2="62500"/>
                          <a14:foregroundMark x1="10769" y1="43750" x2="9231" y2="43750"/>
                          <a14:foregroundMark x1="52308" y1="78365" x2="52308" y2="81250"/>
                          <a14:foregroundMark x1="18462" y1="53365" x2="18462" y2="55288"/>
                          <a14:foregroundMark x1="80000" y1="72115" x2="84615" y2="69231"/>
                          <a14:backgroundMark x1="90385" y1="85096" x2="90385" y2="85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20042">
              <a:off x="9395447" y="4340285"/>
              <a:ext cx="2915435" cy="233234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F08AF3-803F-09D5-4BC3-3DF0E1F94F18}"/>
                </a:ext>
              </a:extLst>
            </p:cNvPr>
            <p:cNvGrpSpPr/>
            <p:nvPr/>
          </p:nvGrpSpPr>
          <p:grpSpPr>
            <a:xfrm>
              <a:off x="3850752" y="336590"/>
              <a:ext cx="2513488" cy="1507456"/>
              <a:chOff x="13726865" y="324576"/>
              <a:chExt cx="4075102" cy="2825870"/>
            </a:xfrm>
          </p:grpSpPr>
          <p:pic>
            <p:nvPicPr>
              <p:cNvPr id="11" name="Object 27">
                <a:extLst>
                  <a:ext uri="{FF2B5EF4-FFF2-40B4-BE49-F238E27FC236}">
                    <a16:creationId xmlns:a16="http://schemas.microsoft.com/office/drawing/2014/main" id="{450B1A31-4F43-66B3-2697-555357FC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26865" y="324576"/>
                <a:ext cx="4075102" cy="282587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8D7885-779C-58BA-9DFB-52E7455ED2ED}"/>
                </a:ext>
              </a:extLst>
            </p:cNvPr>
            <p:cNvGrpSpPr/>
            <p:nvPr/>
          </p:nvGrpSpPr>
          <p:grpSpPr>
            <a:xfrm rot="21403426">
              <a:off x="9638128" y="4795870"/>
              <a:ext cx="2496796" cy="1629557"/>
              <a:chOff x="7326962" y="510314"/>
              <a:chExt cx="5636936" cy="3646751"/>
            </a:xfrm>
          </p:grpSpPr>
          <p:pic>
            <p:nvPicPr>
              <p:cNvPr id="6" name="Object 36">
                <a:extLst>
                  <a:ext uri="{FF2B5EF4-FFF2-40B4-BE49-F238E27FC236}">
                    <a16:creationId xmlns:a16="http://schemas.microsoft.com/office/drawing/2014/main" id="{1BC9F0B4-2D7B-F7D3-9D77-2520078FD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6962" y="510314"/>
                <a:ext cx="5636936" cy="364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594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519533" y="1356272"/>
            <a:ext cx="48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소켓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6FBD6-1608-0E77-C433-1E402E9B7588}"/>
              </a:ext>
            </a:extLst>
          </p:cNvPr>
          <p:cNvSpPr txBox="1"/>
          <p:nvPr/>
        </p:nvSpPr>
        <p:spPr>
          <a:xfrm>
            <a:off x="712246" y="2481777"/>
            <a:ext cx="28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웹 소켓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vs TCP/IP </a:t>
            </a:r>
            <a:r>
              <a:rPr lang="ko-KR" altLang="en-US" b="1" dirty="0"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35361-F1F6-DFD2-20DE-3896D8BB6E83}"/>
              </a:ext>
            </a:extLst>
          </p:cNvPr>
          <p:cNvSpPr txBox="1"/>
          <p:nvPr/>
        </p:nvSpPr>
        <p:spPr>
          <a:xfrm>
            <a:off x="909590" y="3321430"/>
            <a:ext cx="568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latin typeface="Haettenschweiler" panose="020B0706040902060204" pitchFamily="34" charset="0"/>
              </a:rPr>
              <a:t>웹소켓은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통신의 양방향 통신을 위해 등장한 것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F817-F144-5374-3F00-72FB86009005}"/>
              </a:ext>
            </a:extLst>
          </p:cNvPr>
          <p:cNvSpPr txBox="1"/>
          <p:nvPr/>
        </p:nvSpPr>
        <p:spPr>
          <a:xfrm>
            <a:off x="909588" y="3908174"/>
            <a:ext cx="84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(HTTP</a:t>
            </a:r>
            <a:r>
              <a:rPr lang="ko-KR" altLang="en-US" b="1" dirty="0">
                <a:latin typeface="Haettenschweiler" panose="020B070604090206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Haettenschweiler" panose="020B0706040902060204" pitchFamily="34" charset="0"/>
              </a:rPr>
              <a:t>계층 규약이고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소켓은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>
                <a:latin typeface="Haettenschweiler" panose="020B0706040902060204" pitchFamily="34" charset="0"/>
                <a:cs typeface="Arial" panose="020B0604020202020204" pitchFamily="34" charset="0"/>
              </a:rPr>
              <a:t>계층 규약으로 서로 다른 계층이다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r>
              <a:rPr lang="ko-KR" altLang="en-US" b="1" dirty="0">
                <a:latin typeface="Haettenschweiler" panose="020B0706040902060204" pitchFamily="34" charset="0"/>
              </a:rPr>
              <a:t> 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D5F18C-88F4-D06F-4D25-E5B3FC2C814C}"/>
              </a:ext>
            </a:extLst>
          </p:cNvPr>
          <p:cNvSpPr/>
          <p:nvPr/>
        </p:nvSpPr>
        <p:spPr>
          <a:xfrm>
            <a:off x="6533423" y="3429000"/>
            <a:ext cx="328067" cy="12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48098-C8AD-9248-6B87-12819FF7A52A}"/>
              </a:ext>
            </a:extLst>
          </p:cNvPr>
          <p:cNvSpPr txBox="1"/>
          <p:nvPr/>
        </p:nvSpPr>
        <p:spPr>
          <a:xfrm>
            <a:off x="6958626" y="3306283"/>
            <a:ext cx="488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에서는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 존재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54B1598-0457-800D-F32E-2DB405448BE9}"/>
              </a:ext>
            </a:extLst>
          </p:cNvPr>
          <p:cNvSpPr/>
          <p:nvPr/>
        </p:nvSpPr>
        <p:spPr>
          <a:xfrm>
            <a:off x="991402" y="4537006"/>
            <a:ext cx="746656" cy="2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FF939-83C8-601C-20B1-A3423D9DE511}"/>
              </a:ext>
            </a:extLst>
          </p:cNvPr>
          <p:cNvSpPr txBox="1"/>
          <p:nvPr/>
        </p:nvSpPr>
        <p:spPr>
          <a:xfrm>
            <a:off x="1856844" y="4447363"/>
            <a:ext cx="61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양방향 통신은 가능하지만 브라우저 위에서 이루어진다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38AA-3B71-1DB7-383A-0A7577C938FA}"/>
              </a:ext>
            </a:extLst>
          </p:cNvPr>
          <p:cNvSpPr txBox="1"/>
          <p:nvPr/>
        </p:nvSpPr>
        <p:spPr>
          <a:xfrm>
            <a:off x="680270" y="5273803"/>
            <a:ext cx="881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따라서 </a:t>
            </a:r>
            <a:r>
              <a:rPr lang="ko-KR" altLang="en-US" b="1" dirty="0" err="1">
                <a:latin typeface="Haettenschweiler" panose="020B0706040902060204" pitchFamily="34" charset="0"/>
              </a:rPr>
              <a:t>라즈베리파이에서는</a:t>
            </a:r>
            <a:r>
              <a:rPr lang="ko-KR" altLang="en-US" b="1" dirty="0">
                <a:latin typeface="Haettenschweiler" panose="020B0706040902060204" pitchFamily="34" charset="0"/>
              </a:rPr>
              <a:t> 브라우저를 사용하지 않으므로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소켓을 사용해야한다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3E955-AEE7-8B79-F173-81201B8A8AD2}"/>
              </a:ext>
            </a:extLst>
          </p:cNvPr>
          <p:cNvSpPr txBox="1"/>
          <p:nvPr/>
        </p:nvSpPr>
        <p:spPr>
          <a:xfrm>
            <a:off x="747440" y="5911708"/>
            <a:ext cx="598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장고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view.py</a:t>
            </a:r>
            <a:r>
              <a:rPr lang="ko-KR" altLang="en-US" b="1" dirty="0">
                <a:latin typeface="Haettenschweiler" panose="020B0706040902060204" pitchFamily="34" charset="0"/>
              </a:rPr>
              <a:t>에서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b="1" dirty="0">
                <a:latin typeface="Haettenschweiler" panose="020B0706040902060204" pitchFamily="34" charset="0"/>
              </a:rPr>
              <a:t> </a:t>
            </a:r>
            <a:r>
              <a:rPr lang="ko-KR" altLang="en-US" b="1" dirty="0">
                <a:latin typeface="Haettenschweiler" panose="020B0706040902060204" pitchFamily="34" charset="0"/>
              </a:rPr>
              <a:t>소켓 연결부분을 구현하였다</a:t>
            </a:r>
            <a:r>
              <a:rPr lang="en-US" altLang="ko-KR" b="1" dirty="0">
                <a:latin typeface="Haettenschweiler" panose="020B0706040902060204" pitchFamily="34" charset="0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979ABC-38E7-D26B-F79F-C17DF2E0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83" y="280074"/>
            <a:ext cx="5427504" cy="65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20496-945D-3745-AA13-698C3836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6" y="343866"/>
            <a:ext cx="4817345" cy="6457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32831-ACED-C28C-6DAF-080BFF69A82B}"/>
              </a:ext>
            </a:extLst>
          </p:cNvPr>
          <p:cNvSpPr txBox="1"/>
          <p:nvPr/>
        </p:nvSpPr>
        <p:spPr>
          <a:xfrm>
            <a:off x="10553991" y="343866"/>
            <a:ext cx="11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서버 소켓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89629-8398-611E-9003-BCDD57BFDE2C}"/>
              </a:ext>
            </a:extLst>
          </p:cNvPr>
          <p:cNvSpPr txBox="1"/>
          <p:nvPr/>
        </p:nvSpPr>
        <p:spPr>
          <a:xfrm>
            <a:off x="3343494" y="392727"/>
            <a:ext cx="184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클라이언트 </a:t>
            </a:r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소켓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6E9A7-0496-7D05-C9C1-7D8271EDF340}"/>
              </a:ext>
            </a:extLst>
          </p:cNvPr>
          <p:cNvSpPr/>
          <p:nvPr/>
        </p:nvSpPr>
        <p:spPr>
          <a:xfrm>
            <a:off x="6449661" y="3540680"/>
            <a:ext cx="3364433" cy="691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136687-BB1E-654E-D8A9-79C4F9EF57E8}"/>
              </a:ext>
            </a:extLst>
          </p:cNvPr>
          <p:cNvSpPr/>
          <p:nvPr/>
        </p:nvSpPr>
        <p:spPr>
          <a:xfrm>
            <a:off x="592151" y="4306754"/>
            <a:ext cx="2974708" cy="418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276A2-025E-5F22-192E-546CABD0E64E}"/>
              </a:ext>
            </a:extLst>
          </p:cNvPr>
          <p:cNvSpPr/>
          <p:nvPr/>
        </p:nvSpPr>
        <p:spPr>
          <a:xfrm>
            <a:off x="6449661" y="4516158"/>
            <a:ext cx="3364433" cy="376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B573A-7961-B63F-EE34-DF289675450A}"/>
              </a:ext>
            </a:extLst>
          </p:cNvPr>
          <p:cNvSpPr/>
          <p:nvPr/>
        </p:nvSpPr>
        <p:spPr>
          <a:xfrm>
            <a:off x="592152" y="1895810"/>
            <a:ext cx="3198072" cy="1322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BF43D-B979-271F-02E3-12E4C8956A5A}"/>
              </a:ext>
            </a:extLst>
          </p:cNvPr>
          <p:cNvSpPr/>
          <p:nvPr/>
        </p:nvSpPr>
        <p:spPr>
          <a:xfrm>
            <a:off x="592151" y="3290677"/>
            <a:ext cx="3651782" cy="701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87182-9BDC-65C8-81F2-DC82F2321B3E}"/>
              </a:ext>
            </a:extLst>
          </p:cNvPr>
          <p:cNvCxnSpPr/>
          <p:nvPr/>
        </p:nvCxnSpPr>
        <p:spPr>
          <a:xfrm>
            <a:off x="7091835" y="1647316"/>
            <a:ext cx="2645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E8273D-E2A4-9238-CBE9-B5DE61F6C3E1}"/>
              </a:ext>
            </a:extLst>
          </p:cNvPr>
          <p:cNvCxnSpPr>
            <a:cxnSpLocks/>
          </p:cNvCxnSpPr>
          <p:nvPr/>
        </p:nvCxnSpPr>
        <p:spPr>
          <a:xfrm>
            <a:off x="7091835" y="2281346"/>
            <a:ext cx="201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1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5210042" y="2617605"/>
            <a:ext cx="19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가볍고 효율적임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43593-7699-07BA-CCCB-5792A9CD6DF9}"/>
              </a:ext>
            </a:extLst>
          </p:cNvPr>
          <p:cNvSpPr txBox="1"/>
          <p:nvPr/>
        </p:nvSpPr>
        <p:spPr>
          <a:xfrm>
            <a:off x="4133460" y="3692559"/>
            <a:ext cx="19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확장성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F2169-9C69-5263-68C9-64587A00531B}"/>
              </a:ext>
            </a:extLst>
          </p:cNvPr>
          <p:cNvSpPr txBox="1"/>
          <p:nvPr/>
        </p:nvSpPr>
        <p:spPr>
          <a:xfrm>
            <a:off x="4896547" y="4865813"/>
            <a:ext cx="19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신뢰성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B8E20-6097-8293-EEE1-0EF3760B8693}"/>
              </a:ext>
            </a:extLst>
          </p:cNvPr>
          <p:cNvSpPr txBox="1"/>
          <p:nvPr/>
        </p:nvSpPr>
        <p:spPr>
          <a:xfrm>
            <a:off x="6962963" y="4933651"/>
            <a:ext cx="104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보안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50D5C6-521B-CDFA-B8C1-0DA4233F5537}"/>
              </a:ext>
            </a:extLst>
          </p:cNvPr>
          <p:cNvSpPr txBox="1"/>
          <p:nvPr/>
        </p:nvSpPr>
        <p:spPr>
          <a:xfrm>
            <a:off x="7318132" y="3706108"/>
            <a:ext cx="19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우수한 지원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1203B-809E-A01F-BB8F-D5673CC157FE}"/>
              </a:ext>
            </a:extLst>
          </p:cNvPr>
          <p:cNvSpPr txBox="1"/>
          <p:nvPr/>
        </p:nvSpPr>
        <p:spPr>
          <a:xfrm>
            <a:off x="7750755" y="2066166"/>
            <a:ext cx="429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최소한의 리소스로 구현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마이크로컨트롤러에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사용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네트워크 대역폭 최적화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81B13-85E7-00E2-50D7-A10858B408A7}"/>
              </a:ext>
            </a:extLst>
          </p:cNvPr>
          <p:cNvSpPr txBox="1"/>
          <p:nvPr/>
        </p:nvSpPr>
        <p:spPr>
          <a:xfrm>
            <a:off x="65231" y="3600225"/>
            <a:ext cx="42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최소량의 코드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아주 작은 전력만 소비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많은 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디바이스와의 통신 지원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&gt;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수백만 개의 디바이스에 연결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5A874A-819A-1575-F14A-E3269C5E8900}"/>
              </a:ext>
            </a:extLst>
          </p:cNvPr>
          <p:cNvSpPr txBox="1"/>
          <p:nvPr/>
        </p:nvSpPr>
        <p:spPr>
          <a:xfrm>
            <a:off x="65231" y="5428467"/>
            <a:ext cx="5522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연결하는 데 소요되는 시간을 줄여주는 기능 탑재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QoS(Quality of service) 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(0),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및 정확히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서비스 품질 수준을 정의하여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 사례에 필요한 신뢰성을 보장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b="0" i="0" dirty="0">
                <a:solidFill>
                  <a:srgbClr val="051922"/>
                </a:solidFill>
                <a:effectLst/>
                <a:latin typeface="Open Sans" panose="020B0606030504020204" pitchFamily="34" charset="0"/>
              </a:rPr>
              <a:t> 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0FE-19A5-819F-A2D4-1397D77E1591}"/>
              </a:ext>
            </a:extLst>
          </p:cNvPr>
          <p:cNvSpPr txBox="1"/>
          <p:nvPr/>
        </p:nvSpPr>
        <p:spPr>
          <a:xfrm>
            <a:off x="6355342" y="5533274"/>
            <a:ext cx="5694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메시지를 손쉽게 암호화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OAuth, TLS1.3,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고객 관리형 인증서 및 기타 최신 인증 프로토콜을 사용하여 디바이스와 사용자를 인증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5EF41-3E41-1E7B-E19C-89FA3D435E6B}"/>
              </a:ext>
            </a:extLst>
          </p:cNvPr>
          <p:cNvSpPr txBox="1"/>
          <p:nvPr/>
        </p:nvSpPr>
        <p:spPr>
          <a:xfrm>
            <a:off x="9065404" y="3600225"/>
            <a:ext cx="2744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Python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같은 다수의 언어가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프로토콜 구현을 광범위하게 지원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 err="1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1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5449918" y="1310106"/>
            <a:ext cx="129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CF53-9241-31D3-C01D-5528F04DECB3}"/>
              </a:ext>
            </a:extLst>
          </p:cNvPr>
          <p:cNvSpPr txBox="1"/>
          <p:nvPr/>
        </p:nvSpPr>
        <p:spPr>
          <a:xfrm>
            <a:off x="7105097" y="267412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>
                <a:latin typeface="+mn-ea"/>
              </a:rPr>
              <a:t>가볍고 효율적임</a:t>
            </a:r>
          </a:p>
        </p:txBody>
      </p:sp>
      <p:pic>
        <p:nvPicPr>
          <p:cNvPr id="2050" name="Picture 2" descr="/img/Ch">
            <a:extLst>
              <a:ext uri="{FF2B5EF4-FFF2-40B4-BE49-F238E27FC236}">
                <a16:creationId xmlns:a16="http://schemas.microsoft.com/office/drawing/2014/main" id="{8149177A-E9CB-F887-E374-C86485CA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7" y="2181292"/>
            <a:ext cx="5625806" cy="31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장고 - 해시넷">
            <a:extLst>
              <a:ext uri="{FF2B5EF4-FFF2-40B4-BE49-F238E27FC236}">
                <a16:creationId xmlns:a16="http://schemas.microsoft.com/office/drawing/2014/main" id="{9139C796-C8B4-A4CD-5623-95B5206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333" y1="52000" x2="11333" y2="52000"/>
                        <a14:foregroundMark x1="27333" y1="58000" x2="27333" y2="58000"/>
                        <a14:foregroundMark x1="27333" y1="18000" x2="27333" y2="18000"/>
                        <a14:foregroundMark x1="40000" y1="52000" x2="40000" y2="52000"/>
                        <a14:foregroundMark x1="48333" y1="58000" x2="48333" y2="58000"/>
                        <a14:foregroundMark x1="85667" y1="65000" x2="85667" y2="65000"/>
                        <a14:foregroundMark x1="67000" y1="90000" x2="67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21" y="2480785"/>
            <a:ext cx="110799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라즈베리파이의 HDMI 사운드 드라이버 설정 - RastaLion's IT Blog">
            <a:extLst>
              <a:ext uri="{FF2B5EF4-FFF2-40B4-BE49-F238E27FC236}">
                <a16:creationId xmlns:a16="http://schemas.microsoft.com/office/drawing/2014/main" id="{3B91A5E6-45E9-CF84-A3F3-1691DD1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46" y="4585287"/>
            <a:ext cx="646913" cy="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46F5FD-C0BB-F488-86B2-040E3E8514DC}"/>
              </a:ext>
            </a:extLst>
          </p:cNvPr>
          <p:cNvSpPr txBox="1"/>
          <p:nvPr/>
        </p:nvSpPr>
        <p:spPr>
          <a:xfrm>
            <a:off x="7105097" y="3165054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확장성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20546-1647-7D34-4FDC-75B03504F323}"/>
              </a:ext>
            </a:extLst>
          </p:cNvPr>
          <p:cNvSpPr txBox="1"/>
          <p:nvPr/>
        </p:nvSpPr>
        <p:spPr>
          <a:xfrm>
            <a:off x="7105097" y="3661957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3. </a:t>
            </a:r>
            <a:r>
              <a:rPr lang="ko-KR" altLang="en-US" sz="2400" b="1" dirty="0">
                <a:latin typeface="+mn-ea"/>
              </a:rPr>
              <a:t>신뢰성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5BC23-B60C-5590-C1E0-E96CD235B9FA}"/>
              </a:ext>
            </a:extLst>
          </p:cNvPr>
          <p:cNvSpPr txBox="1"/>
          <p:nvPr/>
        </p:nvSpPr>
        <p:spPr>
          <a:xfrm>
            <a:off x="7105097" y="4158860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4. </a:t>
            </a:r>
            <a:r>
              <a:rPr lang="ko-KR" altLang="en-US" sz="2400" b="1" dirty="0">
                <a:latin typeface="+mn-ea"/>
              </a:rPr>
              <a:t>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1D631-5465-6174-2EC3-73CB591BD06D}"/>
              </a:ext>
            </a:extLst>
          </p:cNvPr>
          <p:cNvSpPr txBox="1"/>
          <p:nvPr/>
        </p:nvSpPr>
        <p:spPr>
          <a:xfrm>
            <a:off x="7105097" y="4655763"/>
            <a:ext cx="355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5. </a:t>
            </a:r>
            <a:r>
              <a:rPr lang="ko-KR" altLang="en-US" sz="2400" b="1" dirty="0">
                <a:latin typeface="+mn-ea"/>
              </a:rPr>
              <a:t>우수한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AACC5-5CD4-6460-A4F6-B82F4CCC738C}"/>
              </a:ext>
            </a:extLst>
          </p:cNvPr>
          <p:cNvSpPr txBox="1"/>
          <p:nvPr/>
        </p:nvSpPr>
        <p:spPr>
          <a:xfrm>
            <a:off x="1305098" y="2189717"/>
            <a:ext cx="37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M2M, IOT </a:t>
            </a:r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를 위한 메시징 프로토콜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419783-5C15-9A11-A5CB-65459DE65866}"/>
              </a:ext>
            </a:extLst>
          </p:cNvPr>
          <p:cNvSpPr txBox="1"/>
          <p:nvPr/>
        </p:nvSpPr>
        <p:spPr>
          <a:xfrm>
            <a:off x="8226613" y="2189717"/>
            <a:ext cx="82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729711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600142" y="1356272"/>
            <a:ext cx="33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방식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8B2EA2-CDB8-8FB8-3398-749FC4E9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923"/>
            <a:ext cx="5943689" cy="35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0F140-45A2-8929-0DF5-FC19D2435FF2}"/>
              </a:ext>
            </a:extLst>
          </p:cNvPr>
          <p:cNvSpPr txBox="1"/>
          <p:nvPr/>
        </p:nvSpPr>
        <p:spPr>
          <a:xfrm>
            <a:off x="8031324" y="2263005"/>
            <a:ext cx="274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다수의 클라이언트 구성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264DF90-EE39-8EAC-995E-6A7AA1CD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5" y="2559599"/>
            <a:ext cx="5027475" cy="21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AD44992-1C51-B2C1-03AF-29A6B39A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9" y="4916204"/>
            <a:ext cx="4920845" cy="19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E3C4B9-7111-BE0E-465C-18E866CF6A0E}"/>
              </a:ext>
            </a:extLst>
          </p:cNvPr>
          <p:cNvSpPr txBox="1"/>
          <p:nvPr/>
        </p:nvSpPr>
        <p:spPr>
          <a:xfrm>
            <a:off x="2001699" y="226300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기본 동작 원칙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D8F50-6FFC-970D-4AEC-7111B08B1AA4}"/>
              </a:ext>
            </a:extLst>
          </p:cNvPr>
          <p:cNvSpPr txBox="1"/>
          <p:nvPr/>
        </p:nvSpPr>
        <p:spPr>
          <a:xfrm>
            <a:off x="1945168" y="4541304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highlight>
                  <a:srgbClr val="D6E0F2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계층적 구성</a:t>
            </a:r>
          </a:p>
        </p:txBody>
      </p:sp>
    </p:spTree>
    <p:extLst>
      <p:ext uri="{BB962C8B-B14F-4D97-AF65-F5344CB8AC3E}">
        <p14:creationId xmlns:p14="http://schemas.microsoft.com/office/powerpoint/2010/main" val="742970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/img/Ch">
            <a:extLst>
              <a:ext uri="{FF2B5EF4-FFF2-40B4-BE49-F238E27FC236}">
                <a16:creationId xmlns:a16="http://schemas.microsoft.com/office/drawing/2014/main" id="{39D236F6-462B-5626-429D-8F352DAC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7" y="101165"/>
            <a:ext cx="4578170" cy="66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1C80AD-86D6-050E-201F-74B37D4E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47" y="2001743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0E088-9171-D53A-26C1-592A1F9E77BA}"/>
              </a:ext>
            </a:extLst>
          </p:cNvPr>
          <p:cNvSpPr txBox="1"/>
          <p:nvPr/>
        </p:nvSpPr>
        <p:spPr>
          <a:xfrm>
            <a:off x="6096000" y="4405023"/>
            <a:ext cx="513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212529"/>
                </a:solidFill>
                <a:effectLst/>
                <a:latin typeface="Noto Sans KR"/>
              </a:rPr>
              <a:t>Mosquitto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프로토콜 버전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3.1.1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을 사용하는 메시지 브로커 중 하나이다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MQTT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는 공개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/>
              </a:rPr>
              <a:t>등록 모델을 사용하여 메시징을 수행하는 경량 메서드를 제공한다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oto Sans K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3611-6C4C-DEE2-00EC-02EF5820D1D2}"/>
              </a:ext>
            </a:extLst>
          </p:cNvPr>
          <p:cNvSpPr/>
          <p:nvPr/>
        </p:nvSpPr>
        <p:spPr>
          <a:xfrm>
            <a:off x="581336" y="4405023"/>
            <a:ext cx="4691271" cy="2464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D3052-4C3E-9C5B-086F-919F73BB9E88}"/>
              </a:ext>
            </a:extLst>
          </p:cNvPr>
          <p:cNvSpPr txBox="1"/>
          <p:nvPr/>
        </p:nvSpPr>
        <p:spPr>
          <a:xfrm>
            <a:off x="7823265" y="591501"/>
            <a:ext cx="180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broker</a:t>
            </a:r>
            <a:endParaRPr lang="ko-KR" altLang="en-US" sz="3600" b="1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2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164937" y="229415"/>
            <a:ext cx="627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6343D8-88FF-D998-609E-A4C9548E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7" y="1532642"/>
            <a:ext cx="5431625" cy="5095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519B6-620F-E8A2-BD0A-82838837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2" y="229415"/>
            <a:ext cx="6329895" cy="64290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2BC227-A419-262F-A8AB-5844BD5CC633}"/>
              </a:ext>
            </a:extLst>
          </p:cNvPr>
          <p:cNvSpPr/>
          <p:nvPr/>
        </p:nvSpPr>
        <p:spPr>
          <a:xfrm>
            <a:off x="581891" y="4480560"/>
            <a:ext cx="2743200" cy="1928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CB953-7045-0DA6-8120-1B808FB7A8BF}"/>
              </a:ext>
            </a:extLst>
          </p:cNvPr>
          <p:cNvSpPr/>
          <p:nvPr/>
        </p:nvSpPr>
        <p:spPr>
          <a:xfrm>
            <a:off x="585884" y="2761497"/>
            <a:ext cx="1350981" cy="20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E7E6E-0612-3A52-C7EE-22B1B9774BBD}"/>
              </a:ext>
            </a:extLst>
          </p:cNvPr>
          <p:cNvSpPr/>
          <p:nvPr/>
        </p:nvSpPr>
        <p:spPr>
          <a:xfrm>
            <a:off x="6440815" y="3222851"/>
            <a:ext cx="5014123" cy="1731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070F-3F47-2A2C-1447-D2DCD91F9A1E}"/>
              </a:ext>
            </a:extLst>
          </p:cNvPr>
          <p:cNvSpPr txBox="1"/>
          <p:nvPr/>
        </p:nvSpPr>
        <p:spPr>
          <a:xfrm>
            <a:off x="88833" y="1128504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bohangClass3.py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832F9-80F5-1031-6BED-9787E9251BEA}"/>
              </a:ext>
            </a:extLst>
          </p:cNvPr>
          <p:cNvSpPr txBox="1"/>
          <p:nvPr/>
        </p:nvSpPr>
        <p:spPr>
          <a:xfrm>
            <a:off x="2113575" y="2679905"/>
            <a:ext cx="184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이미지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06B3B6-C370-9876-F902-DDDFAEBA980D}"/>
              </a:ext>
            </a:extLst>
          </p:cNvPr>
          <p:cNvSpPr txBox="1"/>
          <p:nvPr/>
        </p:nvSpPr>
        <p:spPr>
          <a:xfrm>
            <a:off x="3325091" y="4863693"/>
            <a:ext cx="184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Rgbmatrix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패널 옵션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C7662-7331-05E4-4E73-3B5BC2ED56B0}"/>
              </a:ext>
            </a:extLst>
          </p:cNvPr>
          <p:cNvSpPr txBox="1"/>
          <p:nvPr/>
        </p:nvSpPr>
        <p:spPr>
          <a:xfrm>
            <a:off x="6372462" y="2853519"/>
            <a:ext cx="344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디스플레이 패널에 이미지 출력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7112A4-DDF7-B782-C461-51E280C15210}"/>
              </a:ext>
            </a:extLst>
          </p:cNvPr>
          <p:cNvCxnSpPr/>
          <p:nvPr/>
        </p:nvCxnSpPr>
        <p:spPr>
          <a:xfrm>
            <a:off x="6766560" y="4272742"/>
            <a:ext cx="2618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ADEED8-A3E1-7B77-4DEC-157B0DC6CC2C}"/>
              </a:ext>
            </a:extLst>
          </p:cNvPr>
          <p:cNvSpPr txBox="1"/>
          <p:nvPr/>
        </p:nvSpPr>
        <p:spPr>
          <a:xfrm>
            <a:off x="6766560" y="229415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1AB63-908F-F555-6B27-743A7B592E6A}"/>
              </a:ext>
            </a:extLst>
          </p:cNvPr>
          <p:cNvSpPr/>
          <p:nvPr/>
        </p:nvSpPr>
        <p:spPr>
          <a:xfrm>
            <a:off x="581891" y="2203995"/>
            <a:ext cx="1350981" cy="522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973E8-0624-CF7C-F535-E46D003144C3}"/>
              </a:ext>
            </a:extLst>
          </p:cNvPr>
          <p:cNvSpPr txBox="1"/>
          <p:nvPr/>
        </p:nvSpPr>
        <p:spPr>
          <a:xfrm>
            <a:off x="2109582" y="2222652"/>
            <a:ext cx="262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제어를 위한 변수 설정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9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E3C16C-9CE2-DC9B-B624-135FF3F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8200"/>
            <a:ext cx="4610337" cy="210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01DB8-AD10-F046-E1CE-46D6F506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0" y="354583"/>
            <a:ext cx="5430983" cy="63097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3FB8E-DDF6-BCEF-74F9-B0D8343ED5EE}"/>
              </a:ext>
            </a:extLst>
          </p:cNvPr>
          <p:cNvSpPr/>
          <p:nvPr/>
        </p:nvSpPr>
        <p:spPr>
          <a:xfrm>
            <a:off x="1255449" y="2705923"/>
            <a:ext cx="2260835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6D003-7E89-1DBB-1FA3-74BFABE2E5C7}"/>
              </a:ext>
            </a:extLst>
          </p:cNvPr>
          <p:cNvSpPr/>
          <p:nvPr/>
        </p:nvSpPr>
        <p:spPr>
          <a:xfrm>
            <a:off x="1008838" y="796767"/>
            <a:ext cx="3820857" cy="583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EDDAE0-99A2-ADA7-2714-43B59BA0381A}"/>
              </a:ext>
            </a:extLst>
          </p:cNvPr>
          <p:cNvSpPr/>
          <p:nvPr/>
        </p:nvSpPr>
        <p:spPr>
          <a:xfrm>
            <a:off x="1008838" y="1540709"/>
            <a:ext cx="1484980" cy="22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3C841A-F239-E677-B842-B5550F0F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12" y="3667428"/>
            <a:ext cx="3042231" cy="140341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DEFFA-C322-192B-3E53-0A40C458C44C}"/>
              </a:ext>
            </a:extLst>
          </p:cNvPr>
          <p:cNvSpPr/>
          <p:nvPr/>
        </p:nvSpPr>
        <p:spPr>
          <a:xfrm>
            <a:off x="925711" y="4628933"/>
            <a:ext cx="2524071" cy="196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E994F3-F91C-F2E4-03A2-03193E7345ED}"/>
              </a:ext>
            </a:extLst>
          </p:cNvPr>
          <p:cNvSpPr/>
          <p:nvPr/>
        </p:nvSpPr>
        <p:spPr>
          <a:xfrm>
            <a:off x="6691740" y="1494148"/>
            <a:ext cx="3951093" cy="51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2CC-EEA2-7469-DAED-6968C20BAFA9}"/>
              </a:ext>
            </a:extLst>
          </p:cNvPr>
          <p:cNvSpPr txBox="1"/>
          <p:nvPr/>
        </p:nvSpPr>
        <p:spPr>
          <a:xfrm>
            <a:off x="2493818" y="14702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Bohang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객체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D1C91-E4F6-0615-1288-DE78B71D2847}"/>
              </a:ext>
            </a:extLst>
          </p:cNvPr>
          <p:cNvSpPr txBox="1"/>
          <p:nvPr/>
        </p:nvSpPr>
        <p:spPr>
          <a:xfrm>
            <a:off x="2440123" y="419299"/>
            <a:ext cx="33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 및 </a:t>
            </a:r>
            <a:r>
              <a:rPr lang="ko-KR" altLang="en-US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콜백함수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C9832-3F13-3FE3-D4FA-A96837D7D854}"/>
              </a:ext>
            </a:extLst>
          </p:cNvPr>
          <p:cNvSpPr txBox="1"/>
          <p:nvPr/>
        </p:nvSpPr>
        <p:spPr>
          <a:xfrm>
            <a:off x="3622033" y="2611227"/>
            <a:ext cx="182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시작되는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topic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구독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7FEB1-2A67-DE50-EFB2-410E1F584D49}"/>
              </a:ext>
            </a:extLst>
          </p:cNvPr>
          <p:cNvSpPr/>
          <p:nvPr/>
        </p:nvSpPr>
        <p:spPr>
          <a:xfrm>
            <a:off x="699996" y="2112948"/>
            <a:ext cx="1569379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83EFF8-DA69-0876-605B-7CAF8C354668}"/>
              </a:ext>
            </a:extLst>
          </p:cNvPr>
          <p:cNvSpPr/>
          <p:nvPr/>
        </p:nvSpPr>
        <p:spPr>
          <a:xfrm>
            <a:off x="634994" y="3667428"/>
            <a:ext cx="1310186" cy="22847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4E260-4AD5-F05D-04F8-5A3520A8F215}"/>
              </a:ext>
            </a:extLst>
          </p:cNvPr>
          <p:cNvSpPr txBox="1"/>
          <p:nvPr/>
        </p:nvSpPr>
        <p:spPr>
          <a:xfrm>
            <a:off x="3516283" y="4628933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메시지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수신시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71DE0-70E7-2179-89D4-B32DEBF216D5}"/>
              </a:ext>
            </a:extLst>
          </p:cNvPr>
          <p:cNvSpPr txBox="1"/>
          <p:nvPr/>
        </p:nvSpPr>
        <p:spPr>
          <a:xfrm>
            <a:off x="3508200" y="4898686"/>
            <a:ext cx="204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객체의 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color, sec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값 할당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4FFDF-F632-CB05-AB6F-D110E45FADDB}"/>
              </a:ext>
            </a:extLst>
          </p:cNvPr>
          <p:cNvSpPr txBox="1"/>
          <p:nvPr/>
        </p:nvSpPr>
        <p:spPr>
          <a:xfrm>
            <a:off x="7878849" y="826311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09F05-9B82-EB68-FBC2-29E999464F90}"/>
              </a:ext>
            </a:extLst>
          </p:cNvPr>
          <p:cNvSpPr txBox="1"/>
          <p:nvPr/>
        </p:nvSpPr>
        <p:spPr>
          <a:xfrm>
            <a:off x="7682115" y="2095923"/>
            <a:ext cx="30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Ip, port,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대기 시간 설정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쓰레드 설정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51640-997A-71FE-F49D-1816925CBC1A}"/>
              </a:ext>
            </a:extLst>
          </p:cNvPr>
          <p:cNvSpPr txBox="1"/>
          <p:nvPr/>
        </p:nvSpPr>
        <p:spPr>
          <a:xfrm>
            <a:off x="6096000" y="289988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mymqtt3.py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BA6C76-5C6B-9A09-D95A-84B4CB94E582}"/>
              </a:ext>
            </a:extLst>
          </p:cNvPr>
          <p:cNvSpPr txBox="1"/>
          <p:nvPr/>
        </p:nvSpPr>
        <p:spPr>
          <a:xfrm>
            <a:off x="6091612" y="3257558"/>
            <a:ext cx="124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test.py</a:t>
            </a:r>
            <a:endParaRPr lang="ko-KR" altLang="en-US" b="1" dirty="0" err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39EF3C-50CF-B230-F53B-3D85FE94699E}"/>
              </a:ext>
            </a:extLst>
          </p:cNvPr>
          <p:cNvSpPr txBox="1"/>
          <p:nvPr/>
        </p:nvSpPr>
        <p:spPr>
          <a:xfrm>
            <a:off x="3570429" y="2334107"/>
            <a:ext cx="249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accent4"/>
                </a:solidFill>
                <a:latin typeface="+mn-ea"/>
              </a:rPr>
              <a:t>1. broker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접속시</a:t>
            </a:r>
            <a:r>
              <a:rPr lang="ko-KR" altLang="en-US" sz="1600" b="1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4"/>
                </a:solidFill>
                <a:latin typeface="+mn-ea"/>
              </a:rPr>
              <a:t>콜백</a:t>
            </a:r>
            <a:endParaRPr lang="ko-KR" altLang="en-US" sz="16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9001F-8776-A208-6189-D287D911A2A2}"/>
              </a:ext>
            </a:extLst>
          </p:cNvPr>
          <p:cNvSpPr txBox="1"/>
          <p:nvPr/>
        </p:nvSpPr>
        <p:spPr>
          <a:xfrm>
            <a:off x="6985807" y="3257558"/>
            <a:ext cx="1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Haettenschweiler" panose="020B0706040902060204" pitchFamily="34" charset="0"/>
              </a:rPr>
              <a:t>실행 파일</a:t>
            </a:r>
          </a:p>
        </p:txBody>
      </p:sp>
    </p:spTree>
    <p:extLst>
      <p:ext uri="{BB962C8B-B14F-4D97-AF65-F5344CB8AC3E}">
        <p14:creationId xmlns:p14="http://schemas.microsoft.com/office/powerpoint/2010/main" val="211632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9EC470-809D-4DAF-79E0-605020F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" y="1456648"/>
            <a:ext cx="3995549" cy="49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F424C9-0F9F-FB1B-FBC6-D0F43C5A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25" y="303258"/>
            <a:ext cx="6991709" cy="5099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E667D3-D71D-80B9-2606-1D06E357D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82" y="5547776"/>
            <a:ext cx="8522025" cy="6921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95046-2EE3-E795-2F28-6603CDEBCF4D}"/>
              </a:ext>
            </a:extLst>
          </p:cNvPr>
          <p:cNvSpPr/>
          <p:nvPr/>
        </p:nvSpPr>
        <p:spPr>
          <a:xfrm>
            <a:off x="10507287" y="5760720"/>
            <a:ext cx="1205346" cy="324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7CC11-2795-C419-BBFF-D88BD8FD1385}"/>
              </a:ext>
            </a:extLst>
          </p:cNvPr>
          <p:cNvSpPr/>
          <p:nvPr/>
        </p:nvSpPr>
        <p:spPr>
          <a:xfrm>
            <a:off x="7569091" y="3015918"/>
            <a:ext cx="1857541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60DC8-09CF-48C8-8F68-1FBFDB01CC51}"/>
              </a:ext>
            </a:extLst>
          </p:cNvPr>
          <p:cNvSpPr/>
          <p:nvPr/>
        </p:nvSpPr>
        <p:spPr>
          <a:xfrm>
            <a:off x="7710794" y="930126"/>
            <a:ext cx="1981846" cy="300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9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3571" y="303258"/>
            <a:ext cx="1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89FA1A-5F1C-7F40-AB46-073C4FE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09" y="1351386"/>
            <a:ext cx="8229601" cy="1066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3C218C-0285-C89B-974D-8C77C1B1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5" y="2502363"/>
            <a:ext cx="5151559" cy="3575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23FA1-44EC-2E6D-03AE-0CC41E46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156" y="2502364"/>
            <a:ext cx="6706800" cy="357523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3BE5E-5AAA-38C5-95FB-90FB344EDE21}"/>
              </a:ext>
            </a:extLst>
          </p:cNvPr>
          <p:cNvCxnSpPr/>
          <p:nvPr/>
        </p:nvCxnSpPr>
        <p:spPr>
          <a:xfrm>
            <a:off x="3937899" y="1546168"/>
            <a:ext cx="81714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BCE983-A5BE-A591-A4D7-C888EBA2FDF1}"/>
              </a:ext>
            </a:extLst>
          </p:cNvPr>
          <p:cNvSpPr/>
          <p:nvPr/>
        </p:nvSpPr>
        <p:spPr>
          <a:xfrm>
            <a:off x="4139738" y="1787236"/>
            <a:ext cx="1956262" cy="3823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3D71D-7EA7-11AE-FC3A-AB3248453DCE}"/>
              </a:ext>
            </a:extLst>
          </p:cNvPr>
          <p:cNvSpPr/>
          <p:nvPr/>
        </p:nvSpPr>
        <p:spPr>
          <a:xfrm>
            <a:off x="393571" y="3566160"/>
            <a:ext cx="4768633" cy="232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961A2A-EFC1-99EC-7219-B9E245BFF524}"/>
              </a:ext>
            </a:extLst>
          </p:cNvPr>
          <p:cNvSpPr/>
          <p:nvPr/>
        </p:nvSpPr>
        <p:spPr>
          <a:xfrm>
            <a:off x="393571" y="4450843"/>
            <a:ext cx="3544328" cy="12184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9575B0-55C4-854C-4DEC-DA45CE8C083C}"/>
              </a:ext>
            </a:extLst>
          </p:cNvPr>
          <p:cNvSpPr/>
          <p:nvPr/>
        </p:nvSpPr>
        <p:spPr>
          <a:xfrm>
            <a:off x="393571" y="5669281"/>
            <a:ext cx="1877800" cy="2493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A3FD4D-CB4F-53C8-DD29-7BFEDDC70E67}"/>
              </a:ext>
            </a:extLst>
          </p:cNvPr>
          <p:cNvSpPr/>
          <p:nvPr/>
        </p:nvSpPr>
        <p:spPr>
          <a:xfrm>
            <a:off x="5658298" y="2956941"/>
            <a:ext cx="6461658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4AC3DE-9CE3-E771-1ED4-8D0034B6C11C}"/>
              </a:ext>
            </a:extLst>
          </p:cNvPr>
          <p:cNvSpPr/>
          <p:nvPr/>
        </p:nvSpPr>
        <p:spPr>
          <a:xfrm>
            <a:off x="5658298" y="5037894"/>
            <a:ext cx="5347753" cy="841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9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6092F-B41D-F111-93E6-468607E8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86" y="-2"/>
            <a:ext cx="12304586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072381" y="2722746"/>
            <a:ext cx="7166704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125524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3948223" y="1335007"/>
            <a:ext cx="379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12921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B2629-E380-D5ED-75ED-C680FAC5A56E}"/>
              </a:ext>
            </a:extLst>
          </p:cNvPr>
          <p:cNvSpPr txBox="1"/>
          <p:nvPr/>
        </p:nvSpPr>
        <p:spPr>
          <a:xfrm>
            <a:off x="4444404" y="1292476"/>
            <a:ext cx="292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구현</a:t>
            </a:r>
          </a:p>
        </p:txBody>
      </p:sp>
    </p:spTree>
    <p:extLst>
      <p:ext uri="{BB962C8B-B14F-4D97-AF65-F5344CB8AC3E}">
        <p14:creationId xmlns:p14="http://schemas.microsoft.com/office/powerpoint/2010/main" val="1543300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C42915-47D2-7FE7-11F6-D701875E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4" y="2062549"/>
            <a:ext cx="9966960" cy="468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74E3-909C-FC4E-A044-7BE876B72414}"/>
              </a:ext>
            </a:extLst>
          </p:cNvPr>
          <p:cNvSpPr/>
          <p:nvPr/>
        </p:nvSpPr>
        <p:spPr>
          <a:xfrm>
            <a:off x="4350174" y="1832143"/>
            <a:ext cx="3495040" cy="4810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0FD65-D5D2-9FD8-E68B-D48D41D5C362}"/>
              </a:ext>
            </a:extLst>
          </p:cNvPr>
          <p:cNvSpPr txBox="1"/>
          <p:nvPr/>
        </p:nvSpPr>
        <p:spPr>
          <a:xfrm>
            <a:off x="2627715" y="1162950"/>
            <a:ext cx="712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복잡한 연산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그래픽 처리 및 외부기기 제어 가능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A694D310-53B6-655B-94BB-46CBA3C15A4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6024A7B4-B19E-9CBB-BBCB-70913531993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1C746CA-11E4-5F30-E2D1-1282C5FB5D7B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6420C7C-A8EB-A867-F0F0-4CCE01A608A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FE35723-EE81-EB8A-C8CC-065C7E3018DF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C9CDE-D642-E1B0-58D8-C31E2BAA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926937" y="114667"/>
            <a:ext cx="2061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1109674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2B2CEC-3B6C-A655-43C2-C985A835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0"/>
            <a:ext cx="7589519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C24C7FB-4290-8F46-0465-51D71924CBBC}"/>
              </a:ext>
            </a:extLst>
          </p:cNvPr>
          <p:cNvSpPr/>
          <p:nvPr/>
        </p:nvSpPr>
        <p:spPr>
          <a:xfrm>
            <a:off x="5709920" y="5080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A7DE08-5934-31AE-B12B-80E8967C6F01}"/>
              </a:ext>
            </a:extLst>
          </p:cNvPr>
          <p:cNvSpPr/>
          <p:nvPr/>
        </p:nvSpPr>
        <p:spPr>
          <a:xfrm>
            <a:off x="5405120" y="24688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77B807-6B36-B53A-3456-821151921AB2}"/>
              </a:ext>
            </a:extLst>
          </p:cNvPr>
          <p:cNvSpPr/>
          <p:nvPr/>
        </p:nvSpPr>
        <p:spPr>
          <a:xfrm>
            <a:off x="7691120" y="1188719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E14B7A-DFEE-CAA1-AF0F-92625CAD4CEB}"/>
              </a:ext>
            </a:extLst>
          </p:cNvPr>
          <p:cNvSpPr/>
          <p:nvPr/>
        </p:nvSpPr>
        <p:spPr>
          <a:xfrm>
            <a:off x="6026950" y="586232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AC6889-C4A3-BD72-F19C-95F6EF9DDC06}"/>
              </a:ext>
            </a:extLst>
          </p:cNvPr>
          <p:cNvSpPr/>
          <p:nvPr/>
        </p:nvSpPr>
        <p:spPr>
          <a:xfrm>
            <a:off x="7477760" y="519176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7445D9-5559-AC42-7CDD-827DDE1EA636}"/>
              </a:ext>
            </a:extLst>
          </p:cNvPr>
          <p:cNvSpPr/>
          <p:nvPr/>
        </p:nvSpPr>
        <p:spPr>
          <a:xfrm>
            <a:off x="8916340" y="128797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816D-9052-8C0B-3F54-EBAA1900A27B}"/>
              </a:ext>
            </a:extLst>
          </p:cNvPr>
          <p:cNvSpPr txBox="1"/>
          <p:nvPr/>
        </p:nvSpPr>
        <p:spPr>
          <a:xfrm>
            <a:off x="853441" y="138548"/>
            <a:ext cx="37144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교류전압의 </a:t>
            </a:r>
            <a:r>
              <a:rPr lang="ko-KR" altLang="en-US" b="1" dirty="0">
                <a:solidFill>
                  <a:srgbClr val="FF0000"/>
                </a:solidFill>
              </a:rPr>
              <a:t>전원 공급케이블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546644-BA79-1BC8-194E-4FB152A52A8C}"/>
              </a:ext>
            </a:extLst>
          </p:cNvPr>
          <p:cNvSpPr/>
          <p:nvPr/>
        </p:nvSpPr>
        <p:spPr>
          <a:xfrm>
            <a:off x="82861" y="154572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E80D9-277A-5E6B-07F3-EAFC63974683}"/>
              </a:ext>
            </a:extLst>
          </p:cNvPr>
          <p:cNvSpPr txBox="1"/>
          <p:nvPr/>
        </p:nvSpPr>
        <p:spPr>
          <a:xfrm>
            <a:off x="853439" y="1020634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SMPS</a:t>
            </a:r>
            <a:r>
              <a:rPr lang="ko-KR" altLang="en-US" sz="2400" b="1" dirty="0"/>
              <a:t>파워</a:t>
            </a:r>
            <a:endParaRPr lang="en-US" altLang="ko-KR" sz="2400" b="1" dirty="0"/>
          </a:p>
          <a:p>
            <a:r>
              <a:rPr lang="en-US" altLang="ko-KR" dirty="0"/>
              <a:t>220V </a:t>
            </a:r>
            <a:r>
              <a:rPr lang="ko-KR" altLang="en-US" dirty="0"/>
              <a:t>교류전압을 </a:t>
            </a:r>
            <a:r>
              <a:rPr lang="en-US" altLang="ko-KR" dirty="0"/>
              <a:t>5V</a:t>
            </a:r>
            <a:r>
              <a:rPr lang="ko-KR" altLang="en-US" dirty="0"/>
              <a:t>직류전압으로 변환하는 </a:t>
            </a:r>
            <a:r>
              <a:rPr lang="ko-KR" altLang="en-US" b="1" dirty="0">
                <a:solidFill>
                  <a:srgbClr val="FF0000"/>
                </a:solidFill>
              </a:rPr>
              <a:t>전압변환장치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6D6B16-7C3A-206E-E4FF-2ECD3A6CDF0F}"/>
              </a:ext>
            </a:extLst>
          </p:cNvPr>
          <p:cNvSpPr/>
          <p:nvPr/>
        </p:nvSpPr>
        <p:spPr>
          <a:xfrm>
            <a:off x="82860" y="1036658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3636B-EE19-BE53-3FEB-2FF622301E5A}"/>
              </a:ext>
            </a:extLst>
          </p:cNvPr>
          <p:cNvSpPr txBox="1"/>
          <p:nvPr/>
        </p:nvSpPr>
        <p:spPr>
          <a:xfrm>
            <a:off x="853440" y="2179719"/>
            <a:ext cx="3714419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DC</a:t>
            </a:r>
            <a:r>
              <a:rPr lang="ko-KR" altLang="en-US" sz="2400" b="1" dirty="0"/>
              <a:t>선</a:t>
            </a:r>
            <a:endParaRPr lang="en-US" altLang="ko-KR" sz="2400" b="1" dirty="0"/>
          </a:p>
          <a:p>
            <a:r>
              <a:rPr lang="en-US" altLang="ko-KR" dirty="0"/>
              <a:t>5V </a:t>
            </a:r>
            <a:r>
              <a:rPr lang="ko-KR" altLang="en-US" dirty="0"/>
              <a:t>직류전압을 </a:t>
            </a:r>
            <a:r>
              <a:rPr lang="ko-KR" altLang="en-US" b="1" dirty="0"/>
              <a:t>컨트롤러</a:t>
            </a:r>
            <a:r>
              <a:rPr lang="ko-KR" altLang="en-US" dirty="0"/>
              <a:t>와 </a:t>
            </a:r>
            <a:r>
              <a:rPr lang="ko-KR" altLang="en-US" b="1" dirty="0"/>
              <a:t>모듈</a:t>
            </a:r>
            <a:r>
              <a:rPr lang="ko-KR" altLang="en-US" dirty="0"/>
              <a:t>에 제공하는 </a:t>
            </a:r>
            <a:r>
              <a:rPr lang="ko-KR" altLang="en-US" b="1" dirty="0">
                <a:solidFill>
                  <a:srgbClr val="FF0000"/>
                </a:solidFill>
              </a:rPr>
              <a:t>전원 공급 케이블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593126-12EC-AD52-829B-C68FE8BC4923}"/>
              </a:ext>
            </a:extLst>
          </p:cNvPr>
          <p:cNvSpPr/>
          <p:nvPr/>
        </p:nvSpPr>
        <p:spPr>
          <a:xfrm>
            <a:off x="82861" y="2195743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E3F62-E5BE-21F4-3A34-A92B0D564478}"/>
              </a:ext>
            </a:extLst>
          </p:cNvPr>
          <p:cNvSpPr txBox="1"/>
          <p:nvPr/>
        </p:nvSpPr>
        <p:spPr>
          <a:xfrm>
            <a:off x="853439" y="3336256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컨트롤러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모듈에 데이터를 제공</a:t>
            </a:r>
            <a:r>
              <a:rPr lang="ko-KR" altLang="en-US" dirty="0"/>
              <a:t>하는 소형 컴퓨터로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사용 예정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DB2839-1D99-63D8-5974-B4019EE71B97}"/>
              </a:ext>
            </a:extLst>
          </p:cNvPr>
          <p:cNvSpPr/>
          <p:nvPr/>
        </p:nvSpPr>
        <p:spPr>
          <a:xfrm>
            <a:off x="82859" y="3352280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92AF4-1F7E-898D-0574-D8356AEE8B79}"/>
              </a:ext>
            </a:extLst>
          </p:cNvPr>
          <p:cNvSpPr txBox="1"/>
          <p:nvPr/>
        </p:nvSpPr>
        <p:spPr>
          <a:xfrm>
            <a:off x="853439" y="4492793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케이블</a:t>
            </a:r>
            <a:endParaRPr lang="en-US" altLang="ko-KR" sz="2400" b="1" dirty="0"/>
          </a:p>
          <a:p>
            <a:r>
              <a:rPr lang="ko-KR" altLang="en-US" dirty="0"/>
              <a:t>컨트롤러로부터 </a:t>
            </a:r>
            <a:r>
              <a:rPr lang="ko-KR" altLang="en-US" b="1" dirty="0">
                <a:solidFill>
                  <a:srgbClr val="FF0000"/>
                </a:solidFill>
              </a:rPr>
              <a:t>데이터를 전송하는 케이블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52C29-CA0C-6C93-268F-15FE4BC9E395}"/>
              </a:ext>
            </a:extLst>
          </p:cNvPr>
          <p:cNvSpPr/>
          <p:nvPr/>
        </p:nvSpPr>
        <p:spPr>
          <a:xfrm>
            <a:off x="82859" y="4508817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654BA-E512-ADB8-EE32-49479BB6AEF8}"/>
              </a:ext>
            </a:extLst>
          </p:cNvPr>
          <p:cNvSpPr txBox="1"/>
          <p:nvPr/>
        </p:nvSpPr>
        <p:spPr>
          <a:xfrm>
            <a:off x="850589" y="5649330"/>
            <a:ext cx="371442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</a:t>
            </a:r>
            <a:endParaRPr lang="en-US" altLang="ko-KR" sz="2400" b="1" dirty="0"/>
          </a:p>
          <a:p>
            <a:r>
              <a:rPr lang="ko-KR" altLang="en-US" dirty="0"/>
              <a:t>컨트롤러로부터 데이터를 받아 </a:t>
            </a:r>
            <a:r>
              <a:rPr lang="ko-KR" altLang="en-US" b="1" dirty="0"/>
              <a:t>문자 및 숫자</a:t>
            </a:r>
            <a:r>
              <a:rPr lang="ko-KR" altLang="en-US" dirty="0"/>
              <a:t>를 출력하는 </a:t>
            </a:r>
            <a:r>
              <a:rPr lang="en-US" altLang="ko-KR" b="1" dirty="0">
                <a:solidFill>
                  <a:srgbClr val="FF0000"/>
                </a:solidFill>
              </a:rPr>
              <a:t>LED</a:t>
            </a:r>
            <a:r>
              <a:rPr lang="ko-KR" altLang="en-US" b="1" dirty="0">
                <a:solidFill>
                  <a:srgbClr val="FF0000"/>
                </a:solidFill>
              </a:rPr>
              <a:t>전광판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25E79C-E017-615E-67D7-119F01F58B76}"/>
              </a:ext>
            </a:extLst>
          </p:cNvPr>
          <p:cNvSpPr/>
          <p:nvPr/>
        </p:nvSpPr>
        <p:spPr>
          <a:xfrm>
            <a:off x="80009" y="5665354"/>
            <a:ext cx="6705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9513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105DEE0-9540-2375-A241-95E3675E2F22}"/>
              </a:ext>
            </a:extLst>
          </p:cNvPr>
          <p:cNvGrpSpPr/>
          <p:nvPr/>
        </p:nvGrpSpPr>
        <p:grpSpPr>
          <a:xfrm>
            <a:off x="274321" y="2068115"/>
            <a:ext cx="4846320" cy="4159965"/>
            <a:chOff x="314960" y="1793795"/>
            <a:chExt cx="6703695" cy="4159965"/>
          </a:xfrm>
        </p:grpSpPr>
        <p:pic>
          <p:nvPicPr>
            <p:cNvPr id="11266" name="Picture 2" descr="Raspberry Pi 4, Enclosures &amp; Cameras | element14">
              <a:extLst>
                <a:ext uri="{FF2B5EF4-FFF2-40B4-BE49-F238E27FC236}">
                  <a16:creationId xmlns:a16="http://schemas.microsoft.com/office/drawing/2014/main" id="{5CA5D2D5-4DC7-3F8F-037E-4C1493FEC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63" y="2250895"/>
              <a:ext cx="3858342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용어] Raspbian (라즈비안) - 개념 : 네이버 블로그">
              <a:extLst>
                <a:ext uri="{FF2B5EF4-FFF2-40B4-BE49-F238E27FC236}">
                  <a16:creationId xmlns:a16="http://schemas.microsoft.com/office/drawing/2014/main" id="{15334966-3080-E122-DF03-404EEFD2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259" y="2733258"/>
              <a:ext cx="280035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48A882-4807-0C49-9662-D612C0379A2A}"/>
                </a:ext>
              </a:extLst>
            </p:cNvPr>
            <p:cNvSpPr txBox="1"/>
            <p:nvPr/>
          </p:nvSpPr>
          <p:spPr>
            <a:xfrm>
              <a:off x="1714945" y="4889320"/>
              <a:ext cx="49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라즈베리파이</a:t>
              </a:r>
              <a:r>
                <a:rPr lang="en-US" altLang="ko-KR" dirty="0"/>
                <a:t>4 </a:t>
              </a:r>
              <a:r>
                <a:rPr lang="ko-KR" altLang="en-US" sz="2400" b="1" dirty="0"/>
                <a:t>운영체제</a:t>
              </a:r>
              <a:r>
                <a:rPr lang="ko-KR" altLang="en-US" dirty="0"/>
                <a:t> 설치</a:t>
              </a:r>
              <a:endParaRPr lang="en-US" altLang="ko-KR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FC960F-B78B-2849-A1F0-D0023E421162}"/>
                </a:ext>
              </a:extLst>
            </p:cNvPr>
            <p:cNvSpPr/>
            <p:nvPr/>
          </p:nvSpPr>
          <p:spPr>
            <a:xfrm>
              <a:off x="314960" y="1793795"/>
              <a:ext cx="6703695" cy="41599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A29A4F-C331-4BBE-D725-9E788AF1C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39" y="1230396"/>
            <a:ext cx="3756651" cy="40724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0CC49-5002-8530-EF4D-8929142D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39" y="1896430"/>
            <a:ext cx="4145008" cy="41599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2C8CC-C1C2-F4C6-E852-878EF1C55D05}"/>
              </a:ext>
            </a:extLst>
          </p:cNvPr>
          <p:cNvSpPr txBox="1"/>
          <p:nvPr/>
        </p:nvSpPr>
        <p:spPr>
          <a:xfrm>
            <a:off x="7160983" y="6178641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SD</a:t>
            </a:r>
            <a:r>
              <a:rPr lang="ko-KR" altLang="en-US" dirty="0"/>
              <a:t>카드 </a:t>
            </a:r>
            <a:r>
              <a:rPr lang="en-US" altLang="ko-KR" dirty="0"/>
              <a:t>+ </a:t>
            </a:r>
            <a:r>
              <a:rPr lang="ko-KR" altLang="en-US" sz="2400" b="1" dirty="0"/>
              <a:t>소스</a:t>
            </a:r>
            <a:r>
              <a:rPr lang="ko-KR" altLang="en-US" dirty="0"/>
              <a:t>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DB116-7E07-0937-196A-76A539EC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009" y="3419503"/>
            <a:ext cx="1695187" cy="1358131"/>
          </a:xfrm>
          <a:prstGeom prst="rect">
            <a:avLst/>
          </a:prstGeom>
        </p:spPr>
      </p:pic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2B554C82-2CDC-9F9A-1AF8-E32220B654E6}"/>
              </a:ext>
            </a:extLst>
          </p:cNvPr>
          <p:cNvSpPr/>
          <p:nvPr/>
        </p:nvSpPr>
        <p:spPr>
          <a:xfrm rot="16200000" flipH="1">
            <a:off x="5765136" y="2299363"/>
            <a:ext cx="1179576" cy="1060704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33468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ED5B9F-D627-4B75-A511-182D1A99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4" y="2376490"/>
            <a:ext cx="6096000" cy="2461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55E0C5-E9EF-476E-B86E-373DA1AE9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233" y="1487130"/>
            <a:ext cx="3921168" cy="3710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20FB15-2AA8-401E-9CA4-FDF3CE3AE31E}"/>
              </a:ext>
            </a:extLst>
          </p:cNvPr>
          <p:cNvSpPr txBox="1"/>
          <p:nvPr/>
        </p:nvSpPr>
        <p:spPr>
          <a:xfrm>
            <a:off x="1167246" y="5104819"/>
            <a:ext cx="428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+mj-lt"/>
              </a:rPr>
              <a:t>이벤트에 맞는 이미지 제작</a:t>
            </a:r>
            <a:r>
              <a:rPr lang="en-US" altLang="ko-KR" b="1" dirty="0">
                <a:latin typeface="+mj-lt"/>
              </a:rPr>
              <a:t>(2700x500)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FAA65-1483-4751-B297-2CAFAAB724B2}"/>
              </a:ext>
            </a:extLst>
          </p:cNvPr>
          <p:cNvSpPr txBox="1"/>
          <p:nvPr/>
        </p:nvSpPr>
        <p:spPr>
          <a:xfrm>
            <a:off x="8132563" y="5580345"/>
            <a:ext cx="302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이벤트에 따른 파일읽기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7C6C1-2314-4400-9872-A8F3F8204AE5}"/>
              </a:ext>
            </a:extLst>
          </p:cNvPr>
          <p:cNvSpPr txBox="1"/>
          <p:nvPr/>
        </p:nvSpPr>
        <p:spPr>
          <a:xfrm>
            <a:off x="8705590" y="152544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일반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5BF8E-8CF7-4FE1-B479-78CD36ADBA4B}"/>
              </a:ext>
            </a:extLst>
          </p:cNvPr>
          <p:cNvSpPr txBox="1"/>
          <p:nvPr/>
        </p:nvSpPr>
        <p:spPr>
          <a:xfrm>
            <a:off x="8638760" y="3479505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latin typeface="Haettenschweiler" panose="020B0706040902060204" pitchFamily="34" charset="0"/>
              </a:rPr>
              <a:t>태풍</a:t>
            </a:r>
            <a:endParaRPr lang="ko-KR" altLang="en-US" b="1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B87E9-8C54-4A43-A295-326124147165}"/>
              </a:ext>
            </a:extLst>
          </p:cNvPr>
          <p:cNvSpPr txBox="1"/>
          <p:nvPr/>
        </p:nvSpPr>
        <p:spPr>
          <a:xfrm>
            <a:off x="8569867" y="4338331"/>
            <a:ext cx="13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Haettenschweiler" panose="020B0706040902060204" pitchFamily="34" charset="0"/>
              </a:rPr>
              <a:t>낙석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2FF81F-9C2F-450A-A68F-A61FD474029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30201" y="1710111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A49509-6AEA-4FAC-9907-A955367076C4}"/>
              </a:ext>
            </a:extLst>
          </p:cNvPr>
          <p:cNvCxnSpPr>
            <a:cxnSpLocks/>
          </p:cNvCxnSpPr>
          <p:nvPr/>
        </p:nvCxnSpPr>
        <p:spPr>
          <a:xfrm>
            <a:off x="7618600" y="3739327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6CEE7E-C510-44B0-9E3E-3C135BAB0179}"/>
              </a:ext>
            </a:extLst>
          </p:cNvPr>
          <p:cNvCxnSpPr>
            <a:cxnSpLocks/>
          </p:cNvCxnSpPr>
          <p:nvPr/>
        </p:nvCxnSpPr>
        <p:spPr>
          <a:xfrm>
            <a:off x="7594868" y="4542094"/>
            <a:ext cx="107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2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12F2D2-C55D-E493-185D-4E171328BC42}"/>
              </a:ext>
            </a:extLst>
          </p:cNvPr>
          <p:cNvSpPr/>
          <p:nvPr/>
        </p:nvSpPr>
        <p:spPr>
          <a:xfrm>
            <a:off x="9632851" y="34262"/>
            <a:ext cx="27369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DCBC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S/W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9CF95-A1EE-B95B-9167-70805A1A452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5D0BAC2-C21C-A663-E36D-4B3F7AD7A384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96E6C5C-6E38-FCB9-D9FD-7B9AE0EA3595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83F95CB-8D8C-2CF0-13F0-C3E341DA09B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6A2D76-43C1-85B0-5D09-0710FA51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A306698-AF7B-84A2-AE40-BBB501C248B2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E8ACD-ECCD-4ADF-954A-F25F4136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7" y="1480027"/>
            <a:ext cx="5840525" cy="45449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4E8A6-D119-4055-BF53-2D19C9E25CA2}"/>
              </a:ext>
            </a:extLst>
          </p:cNvPr>
          <p:cNvSpPr/>
          <p:nvPr/>
        </p:nvSpPr>
        <p:spPr>
          <a:xfrm>
            <a:off x="895611" y="2279737"/>
            <a:ext cx="1960323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96A2D-CC19-45EF-819A-6EFA2B45513A}"/>
              </a:ext>
            </a:extLst>
          </p:cNvPr>
          <p:cNvSpPr txBox="1"/>
          <p:nvPr/>
        </p:nvSpPr>
        <p:spPr>
          <a:xfrm>
            <a:off x="6557723" y="2279737"/>
            <a:ext cx="35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1. </a:t>
            </a:r>
            <a:r>
              <a:rPr lang="ko-KR" altLang="en-US" b="1" dirty="0">
                <a:latin typeface="+mj-lt"/>
              </a:rPr>
              <a:t>상황함수에서 받은 이미지</a:t>
            </a:r>
            <a:r>
              <a:rPr lang="en-US" altLang="ko-KR" b="1" dirty="0">
                <a:latin typeface="+mj-lt"/>
              </a:rPr>
              <a:t>read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D0673E-8402-4B58-87B5-0AF8BA12A08E}"/>
              </a:ext>
            </a:extLst>
          </p:cNvPr>
          <p:cNvSpPr/>
          <p:nvPr/>
        </p:nvSpPr>
        <p:spPr>
          <a:xfrm>
            <a:off x="895610" y="3228583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5F807-98CB-439A-A28C-AD72D6C3285A}"/>
              </a:ext>
            </a:extLst>
          </p:cNvPr>
          <p:cNvSpPr txBox="1"/>
          <p:nvPr/>
        </p:nvSpPr>
        <p:spPr>
          <a:xfrm>
            <a:off x="6557723" y="3175348"/>
            <a:ext cx="35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2. </a:t>
            </a:r>
            <a:r>
              <a:rPr lang="ko-KR" altLang="en-US" b="1" dirty="0">
                <a:latin typeface="+mj-lt"/>
              </a:rPr>
              <a:t>전광판 </a:t>
            </a:r>
            <a:r>
              <a:rPr lang="en-US" altLang="ko-KR" b="1" dirty="0">
                <a:latin typeface="+mj-lt"/>
              </a:rPr>
              <a:t>size</a:t>
            </a:r>
            <a:r>
              <a:rPr lang="ko-KR" altLang="en-US" b="1" dirty="0">
                <a:latin typeface="+mj-lt"/>
              </a:rPr>
              <a:t>에 맞게 </a:t>
            </a:r>
            <a:r>
              <a:rPr lang="en-US" altLang="ko-KR" b="1" dirty="0">
                <a:latin typeface="+mj-lt"/>
              </a:rPr>
              <a:t>resize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08B0-43E6-4E3E-8312-8639DB4FDDB2}"/>
              </a:ext>
            </a:extLst>
          </p:cNvPr>
          <p:cNvSpPr txBox="1"/>
          <p:nvPr/>
        </p:nvSpPr>
        <p:spPr>
          <a:xfrm>
            <a:off x="6557723" y="3664325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3. </a:t>
            </a:r>
            <a:r>
              <a:rPr lang="ko-KR" altLang="en-US" b="1" dirty="0">
                <a:latin typeface="+mj-lt"/>
              </a:rPr>
              <a:t>전광판이 나타내는 좌측상단으로 </a:t>
            </a:r>
            <a:r>
              <a:rPr lang="en-US" altLang="ko-KR" b="1" dirty="0">
                <a:latin typeface="+mj-lt"/>
              </a:rPr>
              <a:t>move</a:t>
            </a:r>
            <a:endParaRPr lang="ko-KR" altLang="en-US" b="1" dirty="0" err="1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ED769-A708-4DD1-8C25-AB72DB68C220}"/>
              </a:ext>
            </a:extLst>
          </p:cNvPr>
          <p:cNvSpPr/>
          <p:nvPr/>
        </p:nvSpPr>
        <p:spPr>
          <a:xfrm>
            <a:off x="895610" y="366432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9692-D6B4-4153-A5DC-AD0325AC2E8C}"/>
              </a:ext>
            </a:extLst>
          </p:cNvPr>
          <p:cNvSpPr txBox="1"/>
          <p:nvPr/>
        </p:nvSpPr>
        <p:spPr>
          <a:xfrm>
            <a:off x="6591214" y="4711910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5. </a:t>
            </a:r>
            <a:r>
              <a:rPr lang="ko-KR" altLang="en-US" b="1" dirty="0">
                <a:latin typeface="+mj-lt"/>
              </a:rPr>
              <a:t>슬라이드쇼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86805-6537-4164-A57A-A74E7AEEF395}"/>
              </a:ext>
            </a:extLst>
          </p:cNvPr>
          <p:cNvSpPr txBox="1"/>
          <p:nvPr/>
        </p:nvSpPr>
        <p:spPr>
          <a:xfrm>
            <a:off x="6591214" y="4186279"/>
            <a:ext cx="457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+mj-lt"/>
              </a:rPr>
              <a:t>4. </a:t>
            </a:r>
            <a:r>
              <a:rPr lang="en-US" altLang="ko-KR" b="1" dirty="0" err="1">
                <a:latin typeface="+mj-lt"/>
              </a:rPr>
              <a:t>WindowBar</a:t>
            </a:r>
            <a:r>
              <a:rPr lang="ko-KR" altLang="en-US" b="1" dirty="0">
                <a:latin typeface="+mj-lt"/>
              </a:rPr>
              <a:t>를 제거하기위해 전체화면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8A0A1B-92AA-4450-BDA0-11DF81F62DD4}"/>
              </a:ext>
            </a:extLst>
          </p:cNvPr>
          <p:cNvSpPr/>
          <p:nvPr/>
        </p:nvSpPr>
        <p:spPr>
          <a:xfrm>
            <a:off x="895610" y="4122855"/>
            <a:ext cx="5135672" cy="40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E81F7-B11D-4C40-84A4-0C868F2FCF51}"/>
              </a:ext>
            </a:extLst>
          </p:cNvPr>
          <p:cNvSpPr/>
          <p:nvPr/>
        </p:nvSpPr>
        <p:spPr>
          <a:xfrm>
            <a:off x="895610" y="4555611"/>
            <a:ext cx="5135672" cy="1394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27DB96-EC2A-41DD-AA77-459DEB456927}"/>
              </a:ext>
            </a:extLst>
          </p:cNvPr>
          <p:cNvSpPr/>
          <p:nvPr/>
        </p:nvSpPr>
        <p:spPr>
          <a:xfrm>
            <a:off x="538586" y="2323578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11597E-2222-4777-8C59-B2EF6428355C}"/>
              </a:ext>
            </a:extLst>
          </p:cNvPr>
          <p:cNvSpPr/>
          <p:nvPr/>
        </p:nvSpPr>
        <p:spPr>
          <a:xfrm>
            <a:off x="538586" y="3263030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2E9668-1137-4AD7-95B8-D9A217CD5758}"/>
              </a:ext>
            </a:extLst>
          </p:cNvPr>
          <p:cNvSpPr/>
          <p:nvPr/>
        </p:nvSpPr>
        <p:spPr>
          <a:xfrm>
            <a:off x="538586" y="375200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96BF4D-72DB-4F6B-A4BB-A443A03F5BB0}"/>
              </a:ext>
            </a:extLst>
          </p:cNvPr>
          <p:cNvSpPr/>
          <p:nvPr/>
        </p:nvSpPr>
        <p:spPr>
          <a:xfrm>
            <a:off x="538586" y="4215657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B9EE32-A911-4AA2-B443-790A67102E0B}"/>
              </a:ext>
            </a:extLst>
          </p:cNvPr>
          <p:cNvSpPr/>
          <p:nvPr/>
        </p:nvSpPr>
        <p:spPr>
          <a:xfrm>
            <a:off x="538586" y="4571085"/>
            <a:ext cx="281836" cy="281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44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객체 탐지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49851E-997D-3EA1-F60E-65EF43D9816A}"/>
              </a:ext>
            </a:extLst>
          </p:cNvPr>
          <p:cNvGrpSpPr/>
          <p:nvPr/>
        </p:nvGrpSpPr>
        <p:grpSpPr>
          <a:xfrm>
            <a:off x="6866455" y="2948456"/>
            <a:ext cx="4984980" cy="1656727"/>
            <a:chOff x="5161161" y="2447433"/>
            <a:chExt cx="4984980" cy="1656727"/>
          </a:xfrm>
        </p:grpSpPr>
        <p:pic>
          <p:nvPicPr>
            <p:cNvPr id="14348" name="Picture 12" descr="폭우피해 출동한 소방차 논두렁서 전도">
              <a:extLst>
                <a:ext uri="{FF2B5EF4-FFF2-40B4-BE49-F238E27FC236}">
                  <a16:creationId xmlns:a16="http://schemas.microsoft.com/office/drawing/2014/main" id="{4E734674-2F02-5228-C9B4-4F07EDCE2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68" y="2447433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노후 소방차'를 화물차로 바꾼다? 결과는 '낙제점' &lt; 기획 &lt; 종합 &lt; 기사본문 - 상용차신문">
              <a:extLst>
                <a:ext uri="{FF2B5EF4-FFF2-40B4-BE49-F238E27FC236}">
                  <a16:creationId xmlns:a16="http://schemas.microsoft.com/office/drawing/2014/main" id="{B449EEFD-E540-346E-F3F9-AC05A06F4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64" y="2734056"/>
              <a:ext cx="1869678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소방차 - 나무위키">
              <a:extLst>
                <a:ext uri="{FF2B5EF4-FFF2-40B4-BE49-F238E27FC236}">
                  <a16:creationId xmlns:a16="http://schemas.microsoft.com/office/drawing/2014/main" id="{43A0DE83-62FD-83F3-D1B8-4753EF56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61" y="2974866"/>
              <a:ext cx="1869677" cy="112929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CD619B-A14A-78C5-D83A-D3B48450C9FF}"/>
                </a:ext>
              </a:extLst>
            </p:cNvPr>
            <p:cNvSpPr txBox="1"/>
            <p:nvPr/>
          </p:nvSpPr>
          <p:spPr>
            <a:xfrm>
              <a:off x="7288641" y="2974866"/>
              <a:ext cx="2857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X 1300</a:t>
              </a:r>
              <a:endParaRPr lang="ko-KR" altLang="en-US" sz="32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666F8E-8CAB-409D-9EFB-44B544CF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55" y="4942656"/>
            <a:ext cx="4656766" cy="12245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4718637-3554-7A8C-6C9F-9765890292F5}"/>
              </a:ext>
            </a:extLst>
          </p:cNvPr>
          <p:cNvSpPr/>
          <p:nvPr/>
        </p:nvSpPr>
        <p:spPr>
          <a:xfrm>
            <a:off x="4588946" y="3628845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0A52CAA6-EC18-C006-FAE4-FAF8C53063EE}"/>
              </a:ext>
            </a:extLst>
          </p:cNvPr>
          <p:cNvSpPr/>
          <p:nvPr/>
        </p:nvSpPr>
        <p:spPr>
          <a:xfrm>
            <a:off x="4578343" y="2840751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A55CC607-9A8B-AF83-45EB-1751A6BDEF77}"/>
              </a:ext>
            </a:extLst>
          </p:cNvPr>
          <p:cNvSpPr/>
          <p:nvPr/>
        </p:nvSpPr>
        <p:spPr>
          <a:xfrm>
            <a:off x="4588946" y="4416939"/>
            <a:ext cx="1371600" cy="6607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4728E-6215-7C3E-E341-8A8837B0708D}"/>
              </a:ext>
            </a:extLst>
          </p:cNvPr>
          <p:cNvSpPr txBox="1"/>
          <p:nvPr/>
        </p:nvSpPr>
        <p:spPr>
          <a:xfrm>
            <a:off x="4578343" y="2508359"/>
            <a:ext cx="173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학습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12250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chine Learning Articles, Tutorials &amp; Reports by Weights &amp; Biases">
            <a:extLst>
              <a:ext uri="{FF2B5EF4-FFF2-40B4-BE49-F238E27FC236}">
                <a16:creationId xmlns:a16="http://schemas.microsoft.com/office/drawing/2014/main" id="{981099D9-7B85-898B-15DE-512C381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" y="2783084"/>
            <a:ext cx="2857500" cy="28575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51AAC-B112-CCBA-BDEF-325DB12A67B0}"/>
              </a:ext>
            </a:extLst>
          </p:cNvPr>
          <p:cNvSpPr txBox="1"/>
          <p:nvPr/>
        </p:nvSpPr>
        <p:spPr>
          <a:xfrm>
            <a:off x="762952" y="586161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객체 탐지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2904A61-B677-40BC-1FE7-B3A1880B9BAB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0BF83FE-03F1-562E-F331-EBCA9E365D3F}"/>
              </a:ext>
            </a:extLst>
          </p:cNvPr>
          <p:cNvSpPr/>
          <p:nvPr/>
        </p:nvSpPr>
        <p:spPr>
          <a:xfrm>
            <a:off x="2699760" y="370708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260A313-7F43-C9AD-A177-5E6D2C605FC0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16A231B-6062-C5CB-9A9E-40365B80FC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FBBAE8-5492-CD5B-0E1A-7AB51A1A2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01C999-6855-E044-1661-2B0C8BD1F9E7}"/>
              </a:ext>
            </a:extLst>
          </p:cNvPr>
          <p:cNvSpPr/>
          <p:nvPr/>
        </p:nvSpPr>
        <p:spPr>
          <a:xfrm>
            <a:off x="10410117" y="114667"/>
            <a:ext cx="1371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8AD120-3C96-99F1-D86B-4A738A93D234}"/>
              </a:ext>
            </a:extLst>
          </p:cNvPr>
          <p:cNvSpPr/>
          <p:nvPr/>
        </p:nvSpPr>
        <p:spPr>
          <a:xfrm>
            <a:off x="2677091" y="1404129"/>
            <a:ext cx="6545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Yolo5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4124ED3-BC5B-5E82-DEB2-C406D8A881DD}"/>
              </a:ext>
            </a:extLst>
          </p:cNvPr>
          <p:cNvSpPr/>
          <p:nvPr/>
        </p:nvSpPr>
        <p:spPr>
          <a:xfrm>
            <a:off x="4223399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E1D315-46A5-492B-9589-8665C0165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627" y="2700601"/>
            <a:ext cx="6442685" cy="205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DACBD-5347-45BF-A39C-E13A5D8F1D23}"/>
              </a:ext>
            </a:extLst>
          </p:cNvPr>
          <p:cNvSpPr txBox="1"/>
          <p:nvPr/>
        </p:nvSpPr>
        <p:spPr>
          <a:xfrm>
            <a:off x="5812077" y="5223353"/>
            <a:ext cx="57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Haettenschweiler" panose="020B0706040902060204" pitchFamily="34" charset="0"/>
              </a:rPr>
              <a:t>특정 클래스가 감지 되었을 시에 특정 이벤트 실행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F3F89D-67D7-48CF-94E5-FE0DC672C74B}"/>
              </a:ext>
            </a:extLst>
          </p:cNvPr>
          <p:cNvSpPr/>
          <p:nvPr/>
        </p:nvSpPr>
        <p:spPr>
          <a:xfrm>
            <a:off x="5260932" y="3012510"/>
            <a:ext cx="1177446" cy="356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98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옅은, 교통, 실외이(가) 표시된 사진&#10;&#10;자동 생성된 설명">
            <a:extLst>
              <a:ext uri="{FF2B5EF4-FFF2-40B4-BE49-F238E27FC236}">
                <a16:creationId xmlns:a16="http://schemas.microsoft.com/office/drawing/2014/main" id="{E9B2399B-F791-AAD6-D135-437FFFBE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 효과</a:t>
            </a:r>
          </a:p>
        </p:txBody>
      </p:sp>
    </p:spTree>
    <p:extLst>
      <p:ext uri="{BB962C8B-B14F-4D97-AF65-F5344CB8AC3E}">
        <p14:creationId xmlns:p14="http://schemas.microsoft.com/office/powerpoint/2010/main" val="269912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991402" y="263630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3111402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1681254" y="2530635"/>
            <a:ext cx="8829491" cy="1412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식별이 용이하며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간결화된</a:t>
            </a:r>
            <a:endParaRPr lang="en-US" altLang="ko-KR" sz="36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보행자 친화적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신호등 개발</a:t>
            </a:r>
          </a:p>
        </p:txBody>
      </p:sp>
      <p:grpSp>
        <p:nvGrpSpPr>
          <p:cNvPr id="4" name="그룹 1013">
            <a:extLst>
              <a:ext uri="{FF2B5EF4-FFF2-40B4-BE49-F238E27FC236}">
                <a16:creationId xmlns:a16="http://schemas.microsoft.com/office/drawing/2014/main" id="{0B433C48-C47A-0F9D-DBBB-FD2684A61183}"/>
              </a:ext>
            </a:extLst>
          </p:cNvPr>
          <p:cNvGrpSpPr/>
          <p:nvPr/>
        </p:nvGrpSpPr>
        <p:grpSpPr>
          <a:xfrm rot="21108336">
            <a:off x="2224629" y="2467469"/>
            <a:ext cx="706342" cy="742654"/>
            <a:chOff x="7446042" y="6507839"/>
            <a:chExt cx="3085714" cy="3195302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3FE47589-1E95-8959-05D3-477AE660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042" y="6507839"/>
              <a:ext cx="3085714" cy="3195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29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0AC30-1CA1-DA91-33CF-55AC9198B2C3}"/>
              </a:ext>
            </a:extLst>
          </p:cNvPr>
          <p:cNvSpPr/>
          <p:nvPr/>
        </p:nvSpPr>
        <p:spPr>
          <a:xfrm>
            <a:off x="6262989" y="3324491"/>
            <a:ext cx="5510078" cy="221425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7C073-AA61-B0F1-0233-527A64FBE0B3}"/>
              </a:ext>
            </a:extLst>
          </p:cNvPr>
          <p:cNvSpPr/>
          <p:nvPr/>
        </p:nvSpPr>
        <p:spPr>
          <a:xfrm>
            <a:off x="6262989" y="1318332"/>
            <a:ext cx="5510078" cy="1921015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딜레마 존, 밟느냐 서느냐 그것이 문제로다 | 마이클">
            <a:extLst>
              <a:ext uri="{FF2B5EF4-FFF2-40B4-BE49-F238E27FC236}">
                <a16:creationId xmlns:a16="http://schemas.microsoft.com/office/drawing/2014/main" id="{83C0D3D9-405E-6AF9-B1E2-ECECAC6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1" y="1318331"/>
            <a:ext cx="5399900" cy="3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73FB8-4623-03C3-7EE7-0E8BA47E9F8C}"/>
              </a:ext>
            </a:extLst>
          </p:cNvPr>
          <p:cNvSpPr txBox="1"/>
          <p:nvPr/>
        </p:nvSpPr>
        <p:spPr>
          <a:xfrm>
            <a:off x="239469" y="5771162"/>
            <a:ext cx="7824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황색신호 </a:t>
            </a:r>
            <a:r>
              <a:rPr lang="ko-KR" altLang="en-US" sz="2800" kern="0" spc="0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‘딜레마존‘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애매한 사고를 좀더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확실한 정보를 제공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사고가 나면 사고원인 데이터로 인해 분석이 가능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6B7F4-1710-75C7-565F-641F157A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2" y="1546361"/>
            <a:ext cx="4968671" cy="1028789"/>
          </a:xfrm>
          <a:prstGeom prst="rect">
            <a:avLst/>
          </a:prstGeom>
        </p:spPr>
      </p:pic>
      <p:pic>
        <p:nvPicPr>
          <p:cNvPr id="4104" name="Picture 8" descr="신호등 빨간불 깜빡일 때, 노란불 깜빡일 때 무슨 차이?">
            <a:extLst>
              <a:ext uri="{FF2B5EF4-FFF2-40B4-BE49-F238E27FC236}">
                <a16:creationId xmlns:a16="http://schemas.microsoft.com/office/drawing/2014/main" id="{492814F8-08C9-FBCA-8BA5-A216D7FC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62" y="3441581"/>
            <a:ext cx="496867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9BFC8-161D-0CC3-EC8A-1D60FB907CA7}"/>
              </a:ext>
            </a:extLst>
          </p:cNvPr>
          <p:cNvSpPr txBox="1"/>
          <p:nvPr/>
        </p:nvSpPr>
        <p:spPr>
          <a:xfrm>
            <a:off x="6527162" y="2660592"/>
            <a:ext cx="496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주행</a:t>
            </a:r>
            <a:r>
              <a:rPr lang="ko-KR" altLang="en-US" dirty="0"/>
              <a:t>가능 여부와 </a:t>
            </a:r>
            <a:r>
              <a:rPr lang="ko-KR" altLang="en-US" sz="2400" b="1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남은 </a:t>
            </a:r>
            <a:r>
              <a:rPr lang="ko-KR" altLang="en-US" sz="2400" b="1" dirty="0"/>
              <a:t>시간</a:t>
            </a:r>
            <a:r>
              <a:rPr lang="ko-KR" altLang="en-US" dirty="0"/>
              <a:t>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A01EF-844C-74F4-5A5D-28F97393AA75}"/>
              </a:ext>
            </a:extLst>
          </p:cNvPr>
          <p:cNvSpPr txBox="1"/>
          <p:nvPr/>
        </p:nvSpPr>
        <p:spPr>
          <a:xfrm>
            <a:off x="6527162" y="4953757"/>
            <a:ext cx="496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운전자가 판단하기 </a:t>
            </a:r>
            <a:r>
              <a:rPr lang="ko-KR" altLang="en-US" sz="3600" b="1" dirty="0">
                <a:solidFill>
                  <a:srgbClr val="FF0000"/>
                </a:solidFill>
              </a:rPr>
              <a:t>애매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E579567-DBAB-AFDA-92B7-DD0E9B1AF046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8AD2A1-655D-1BFE-7249-B8941A0C82D7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499C67A-3E0E-A457-19C9-E1D05C34A63F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37E3D1D-A2A8-CA78-03FF-A3023DE51BB1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4E1E212-CF31-02BC-489E-B45831A225EB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2478E-1F3C-9A7A-A2D8-A11BF03D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응급환자 태운 것처럼 '얌체 질주' 사설 구급차…암행 순찰에 적발 | SBS 뉴스">
            <a:extLst>
              <a:ext uri="{FF2B5EF4-FFF2-40B4-BE49-F238E27FC236}">
                <a16:creationId xmlns:a16="http://schemas.microsoft.com/office/drawing/2014/main" id="{2B4AAD06-DFA5-8812-259B-44871458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1370813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소방차 - Wikiwand">
            <a:extLst>
              <a:ext uri="{FF2B5EF4-FFF2-40B4-BE49-F238E27FC236}">
                <a16:creationId xmlns:a16="http://schemas.microsoft.com/office/drawing/2014/main" id="{883C5AA9-A56E-1695-65B1-0B528020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" y="4143008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DF2153-2011-11EE-6DA2-0615B5ED2B54}"/>
              </a:ext>
            </a:extLst>
          </p:cNvPr>
          <p:cNvGrpSpPr/>
          <p:nvPr/>
        </p:nvGrpSpPr>
        <p:grpSpPr>
          <a:xfrm>
            <a:off x="5838517" y="898481"/>
            <a:ext cx="6529815" cy="6242624"/>
            <a:chOff x="5573873" y="110551"/>
            <a:chExt cx="6529815" cy="6242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E2C760-7780-3FC9-BB1E-D9F4F4BB4B42}"/>
                </a:ext>
              </a:extLst>
            </p:cNvPr>
            <p:cNvGrpSpPr/>
            <p:nvPr/>
          </p:nvGrpSpPr>
          <p:grpSpPr>
            <a:xfrm>
              <a:off x="5573873" y="657225"/>
              <a:ext cx="5637052" cy="5695950"/>
              <a:chOff x="6373973" y="376236"/>
              <a:chExt cx="5637052" cy="56959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C9A05C-D7F0-FBEF-5EFA-F7C6DF40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973" y="376236"/>
                <a:ext cx="5637052" cy="56959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35FB67-0DB8-DBD3-2C7D-AB0FB6449CF8}"/>
                  </a:ext>
                </a:extLst>
              </p:cNvPr>
              <p:cNvSpPr/>
              <p:nvPr/>
            </p:nvSpPr>
            <p:spPr>
              <a:xfrm>
                <a:off x="7419975" y="1743075"/>
                <a:ext cx="3343274" cy="590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8ABED99-1834-76FC-4695-8E360D0A7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50" y="1840213"/>
                <a:ext cx="281964" cy="3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C8C99-88E2-9EEF-85A6-1D371D9F8B7D}"/>
                  </a:ext>
                </a:extLst>
              </p:cNvPr>
              <p:cNvSpPr txBox="1"/>
              <p:nvPr/>
            </p:nvSpPr>
            <p:spPr>
              <a:xfrm>
                <a:off x="8083082" y="1805285"/>
                <a:ext cx="23431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00B050"/>
                    </a:solidFill>
                  </a:rPr>
                  <a:t>긴급차량 진입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68E73A9-B355-C96D-B5CC-CFCA7D061F72}"/>
                  </a:ext>
                </a:extLst>
              </p:cNvPr>
              <p:cNvSpPr/>
              <p:nvPr/>
            </p:nvSpPr>
            <p:spPr>
              <a:xfrm>
                <a:off x="7470776" y="180975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위쪽 10">
                <a:extLst>
                  <a:ext uri="{FF2B5EF4-FFF2-40B4-BE49-F238E27FC236}">
                    <a16:creationId xmlns:a16="http://schemas.microsoft.com/office/drawing/2014/main" id="{425E3A21-1B0F-2DA7-44AD-0FEF2D0DBA90}"/>
                  </a:ext>
                </a:extLst>
              </p:cNvPr>
              <p:cNvSpPr/>
              <p:nvPr/>
            </p:nvSpPr>
            <p:spPr>
              <a:xfrm>
                <a:off x="7972659" y="1800225"/>
                <a:ext cx="247650" cy="466725"/>
              </a:xfrm>
              <a:prstGeom prst="up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531C1-3DCF-D716-E30C-8EB055DF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55632">
              <a:off x="10828990" y="110551"/>
              <a:ext cx="571054" cy="626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466D22-FF1C-3862-3F31-9C608C74BC28}"/>
                </a:ext>
              </a:extLst>
            </p:cNvPr>
            <p:cNvSpPr txBox="1"/>
            <p:nvPr/>
          </p:nvSpPr>
          <p:spPr>
            <a:xfrm>
              <a:off x="11103564" y="715063"/>
              <a:ext cx="1000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</a:rPr>
                <a:t>앗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!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F08F6-83F4-D2B0-DF44-9EC3A3AC113F}"/>
                </a:ext>
              </a:extLst>
            </p:cNvPr>
            <p:cNvSpPr txBox="1"/>
            <p:nvPr/>
          </p:nvSpPr>
          <p:spPr>
            <a:xfrm>
              <a:off x="5772819" y="4386262"/>
              <a:ext cx="46386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긴급구조차량은 중앙의 제어를 통하지 않고 </a:t>
              </a:r>
              <a:r>
                <a:rPr lang="ko-KR" altLang="en-US" sz="2400" b="1" kern="0" spc="0" dirty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신호등이 판단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제어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957CF6-0EDD-C87E-E79B-BF6E4EA9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42" b="89011" l="7540" r="93254">
                          <a14:foregroundMark x1="93254" y1="31868" x2="93254" y2="31868"/>
                          <a14:foregroundMark x1="81746" y1="8242" x2="81746" y2="8242"/>
                          <a14:foregroundMark x1="80556" y1="80220" x2="80556" y2="80220"/>
                          <a14:foregroundMark x1="7540" y1="42857" x2="7540" y2="42857"/>
                          <a14:foregroundMark x1="32937" y1="71978" x2="32937" y2="71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6911" y="241384"/>
              <a:ext cx="1920406" cy="1386960"/>
            </a:xfrm>
            <a:prstGeom prst="rect">
              <a:avLst/>
            </a:prstGeom>
          </p:spPr>
        </p:pic>
      </p:grp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12EF86D2-FE68-D78D-F728-87458B0F18D8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7979157-1A3D-630D-880E-EEBD7DEF1E5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9F5A99A-CFE7-AEC2-8948-A10BDB0A2FEA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A1E579-9DDA-01AE-DDF3-03096898D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E89AE70-819A-26C6-DAB5-A5A4F9965598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F9CC1C0-785E-FF9C-09F1-864199846FE0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72035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97147-F37F-FB75-67AB-A166E77D363D}"/>
              </a:ext>
            </a:extLst>
          </p:cNvPr>
          <p:cNvSpPr txBox="1"/>
          <p:nvPr/>
        </p:nvSpPr>
        <p:spPr>
          <a:xfrm>
            <a:off x="6086475" y="3846405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디테일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 정보를 제공함으로써 운전자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보행자 모두에게 교통 상황을 더욱 이해하기 쉽게 하여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교통사고의 발생률 감소 효과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D8C4B-F545-4F7E-1AD5-8AEF6F55731F}"/>
              </a:ext>
            </a:extLst>
          </p:cNvPr>
          <p:cNvGrpSpPr/>
          <p:nvPr/>
        </p:nvGrpSpPr>
        <p:grpSpPr>
          <a:xfrm>
            <a:off x="1333498" y="1375500"/>
            <a:ext cx="3867153" cy="5356964"/>
            <a:chOff x="461961" y="238124"/>
            <a:chExt cx="4601629" cy="6103828"/>
          </a:xfrm>
        </p:grpSpPr>
        <p:pic>
          <p:nvPicPr>
            <p:cNvPr id="8194" name="Picture 2" descr="운전 - 무료 사용자개 아이콘">
              <a:extLst>
                <a:ext uri="{FF2B5EF4-FFF2-40B4-BE49-F238E27FC236}">
                  <a16:creationId xmlns:a16="http://schemas.microsoft.com/office/drawing/2014/main" id="{5EBA30D7-149A-5811-2461-522D1B49C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1" y="80486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보행자 - 무료 사람들개 아이콘">
              <a:extLst>
                <a:ext uri="{FF2B5EF4-FFF2-40B4-BE49-F238E27FC236}">
                  <a16:creationId xmlns:a16="http://schemas.microsoft.com/office/drawing/2014/main" id="{F4081766-0C23-7E85-FFDC-D7B9C1AEA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367188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EE66-063C-FAAA-BC89-7B422841A363}"/>
                </a:ext>
              </a:extLst>
            </p:cNvPr>
            <p:cNvSpPr txBox="1"/>
            <p:nvPr/>
          </p:nvSpPr>
          <p:spPr>
            <a:xfrm>
              <a:off x="733423" y="294060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운전자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82E98-EDF6-3057-52CA-04B33EAE4C6C}"/>
                </a:ext>
              </a:extLst>
            </p:cNvPr>
            <p:cNvSpPr txBox="1"/>
            <p:nvPr/>
          </p:nvSpPr>
          <p:spPr>
            <a:xfrm>
              <a:off x="733423" y="584358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chemeClr val="accent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보행자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9D2430-0D1E-18AE-96C5-DCA3B03C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718" y="3790950"/>
              <a:ext cx="919500" cy="255100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F6F085-7300-701E-90C5-4C845185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960" y="238124"/>
              <a:ext cx="2297630" cy="32765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5A6BD2-D04B-A059-A9A9-2D2BB8C16198}"/>
                </a:ext>
              </a:extLst>
            </p:cNvPr>
            <p:cNvSpPr/>
            <p:nvPr/>
          </p:nvSpPr>
          <p:spPr>
            <a:xfrm>
              <a:off x="3114675" y="1095375"/>
              <a:ext cx="1419225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CE3D42-7376-5DDA-075F-EDA5193C8424}"/>
                </a:ext>
              </a:extLst>
            </p:cNvPr>
            <p:cNvSpPr/>
            <p:nvPr/>
          </p:nvSpPr>
          <p:spPr>
            <a:xfrm>
              <a:off x="3178800" y="1114424"/>
              <a:ext cx="276225" cy="2762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D27989-E916-1273-DC40-7651CDAC8DDC}"/>
                </a:ext>
              </a:extLst>
            </p:cNvPr>
            <p:cNvSpPr txBox="1"/>
            <p:nvPr/>
          </p:nvSpPr>
          <p:spPr>
            <a:xfrm>
              <a:off x="3059123" y="1059659"/>
              <a:ext cx="1907552" cy="3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정지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20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67F707-59C4-2B6B-A7FB-B4F5415B3616}"/>
              </a:ext>
            </a:extLst>
          </p:cNvPr>
          <p:cNvGrpSpPr/>
          <p:nvPr/>
        </p:nvGrpSpPr>
        <p:grpSpPr>
          <a:xfrm>
            <a:off x="7300913" y="1222570"/>
            <a:ext cx="2862262" cy="2619375"/>
            <a:chOff x="7300913" y="1222570"/>
            <a:chExt cx="2862262" cy="2619375"/>
          </a:xfrm>
        </p:grpSpPr>
        <p:pic>
          <p:nvPicPr>
            <p:cNvPr id="8198" name="Picture 6" descr="교통 사고 - 무료 사람들개 아이콘">
              <a:extLst>
                <a:ext uri="{FF2B5EF4-FFF2-40B4-BE49-F238E27FC236}">
                  <a16:creationId xmlns:a16="http://schemas.microsoft.com/office/drawing/2014/main" id="{DBD2BACA-5933-B23F-EB57-A41E2545D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13" y="1222570"/>
              <a:ext cx="26193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4C5A35C-613D-C682-D5E7-6E8D1029AE43}"/>
                </a:ext>
              </a:extLst>
            </p:cNvPr>
            <p:cNvSpPr/>
            <p:nvPr/>
          </p:nvSpPr>
          <p:spPr>
            <a:xfrm>
              <a:off x="8867775" y="1626600"/>
              <a:ext cx="1295400" cy="18881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7912B1-FD57-329B-1025-99749D5007D1}"/>
              </a:ext>
            </a:extLst>
          </p:cNvPr>
          <p:cNvSpPr/>
          <p:nvPr/>
        </p:nvSpPr>
        <p:spPr>
          <a:xfrm>
            <a:off x="6286873" y="5035265"/>
            <a:ext cx="48333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Detail Info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664F220-943C-A19D-4BC6-106AAA1E1EAA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7266B08-E6BD-CF5B-9D18-934F2D5E5620}"/>
              </a:ext>
            </a:extLst>
          </p:cNvPr>
          <p:cNvSpPr/>
          <p:nvPr/>
        </p:nvSpPr>
        <p:spPr>
          <a:xfrm>
            <a:off x="2701484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D3C5D09-4018-028D-CA04-FAA5E0C3E9B4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C901A4-CE8E-89EC-A9FE-9C3611F19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F606590-ABC8-A0BF-F8FC-59F14D01AC5C}"/>
              </a:ext>
            </a:extLst>
          </p:cNvPr>
          <p:cNvSpPr/>
          <p:nvPr/>
        </p:nvSpPr>
        <p:spPr>
          <a:xfrm>
            <a:off x="5838517" y="278067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EFCF68-AB21-51E1-D448-4CE51EA9286A}"/>
              </a:ext>
            </a:extLst>
          </p:cNvPr>
          <p:cNvSpPr/>
          <p:nvPr/>
        </p:nvSpPr>
        <p:spPr>
          <a:xfrm>
            <a:off x="4306885" y="385612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601055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신호등 - 도시의 HD 배경 화면시사 | 10wallpaper.com">
            <a:extLst>
              <a:ext uri="{FF2B5EF4-FFF2-40B4-BE49-F238E27FC236}">
                <a16:creationId xmlns:a16="http://schemas.microsoft.com/office/drawing/2014/main" id="{8C69FE99-D122-7F48-FE50-7D0CCF1E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11357" y="0"/>
            <a:ext cx="12462933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</p:spTree>
    <p:extLst>
      <p:ext uri="{BB962C8B-B14F-4D97-AF65-F5344CB8AC3E}">
        <p14:creationId xmlns:p14="http://schemas.microsoft.com/office/powerpoint/2010/main" val="226337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99F33-6052-75BE-3920-EBCD6C1D515C}"/>
              </a:ext>
            </a:extLst>
          </p:cNvPr>
          <p:cNvGrpSpPr/>
          <p:nvPr/>
        </p:nvGrpSpPr>
        <p:grpSpPr>
          <a:xfrm>
            <a:off x="283535" y="1264016"/>
            <a:ext cx="11603528" cy="5593984"/>
            <a:chOff x="447675" y="838200"/>
            <a:chExt cx="11439525" cy="60198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2283D6-BE1B-C756-5146-CCD1286EB4E6}"/>
                </a:ext>
              </a:extLst>
            </p:cNvPr>
            <p:cNvSpPr/>
            <p:nvPr/>
          </p:nvSpPr>
          <p:spPr>
            <a:xfrm>
              <a:off x="447675" y="838200"/>
              <a:ext cx="628650" cy="601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0AAD4E-AD15-1150-2A68-D2F7C121238B}"/>
                </a:ext>
              </a:extLst>
            </p:cNvPr>
            <p:cNvSpPr/>
            <p:nvPr/>
          </p:nvSpPr>
          <p:spPr>
            <a:xfrm rot="16200000">
              <a:off x="990600" y="2028825"/>
              <a:ext cx="628650" cy="1085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59E6C7C0-E83C-C4CC-E1DD-C7BB419EDF33}"/>
                </a:ext>
              </a:extLst>
            </p:cNvPr>
            <p:cNvSpPr/>
            <p:nvPr/>
          </p:nvSpPr>
          <p:spPr>
            <a:xfrm>
              <a:off x="1476375" y="1033462"/>
              <a:ext cx="10410825" cy="5443538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DF1005C-6723-64A3-E7AA-14E902AABA58}"/>
                </a:ext>
              </a:extLst>
            </p:cNvPr>
            <p:cNvSpPr/>
            <p:nvPr/>
          </p:nvSpPr>
          <p:spPr>
            <a:xfrm>
              <a:off x="1547815" y="1835943"/>
              <a:ext cx="3190875" cy="3838575"/>
            </a:xfrm>
            <a:prstGeom prst="ellipse">
              <a:avLst/>
            </a:prstGeom>
            <a:solidFill>
              <a:srgbClr val="D4F4C8"/>
            </a:solidFill>
            <a:ln>
              <a:solidFill>
                <a:srgbClr val="D4F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433F7-C937-1BC4-C849-924B44C13F50}"/>
                </a:ext>
              </a:extLst>
            </p:cNvPr>
            <p:cNvSpPr/>
            <p:nvPr/>
          </p:nvSpPr>
          <p:spPr>
            <a:xfrm>
              <a:off x="5138739" y="1835943"/>
              <a:ext cx="3190875" cy="3838575"/>
            </a:xfrm>
            <a:prstGeom prst="ellipse">
              <a:avLst/>
            </a:prstGeom>
            <a:solidFill>
              <a:srgbClr val="FFFEC2"/>
            </a:solidFill>
            <a:ln>
              <a:solidFill>
                <a:srgbClr val="FFFE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2BD457-F963-92D8-A2A6-A22E95319801}"/>
                </a:ext>
              </a:extLst>
            </p:cNvPr>
            <p:cNvSpPr/>
            <p:nvPr/>
          </p:nvSpPr>
          <p:spPr>
            <a:xfrm>
              <a:off x="8512969" y="1835943"/>
              <a:ext cx="3190875" cy="3838575"/>
            </a:xfrm>
            <a:prstGeom prst="ellipse">
              <a:avLst/>
            </a:prstGeom>
            <a:solidFill>
              <a:srgbClr val="FDCBC7"/>
            </a:solidFill>
            <a:ln>
              <a:solidFill>
                <a:srgbClr val="FDC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DE692-1B96-D110-2067-3D0FC40CCAFC}"/>
                </a:ext>
              </a:extLst>
            </p:cNvPr>
            <p:cNvSpPr txBox="1"/>
            <p:nvPr/>
          </p:nvSpPr>
          <p:spPr>
            <a:xfrm>
              <a:off x="2143126" y="4197190"/>
              <a:ext cx="2047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 유 강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 및 백 엔드 구축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940D5B-0EB7-29EA-5AFA-A3ACF47A4B65}"/>
                </a:ext>
              </a:extLst>
            </p:cNvPr>
            <p:cNvSpPr txBox="1"/>
            <p:nvPr/>
          </p:nvSpPr>
          <p:spPr>
            <a:xfrm>
              <a:off x="5710238" y="4197190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 현 솔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/>
                <a:t>프론트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및 백 엔드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구축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BA76EA-6A12-3808-29A9-6F33220EAF18}"/>
                </a:ext>
              </a:extLst>
            </p:cNvPr>
            <p:cNvSpPr txBox="1"/>
            <p:nvPr/>
          </p:nvSpPr>
          <p:spPr>
            <a:xfrm>
              <a:off x="9084468" y="4197189"/>
              <a:ext cx="2047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 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모델학습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개발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3C00D6-B36B-CAFC-06AA-E54AB9B5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8790" y="2571749"/>
              <a:ext cx="1709810" cy="159756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6495BC5-94C1-A74F-D924-504E2083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026" y="2558785"/>
              <a:ext cx="1687874" cy="161053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8BD5E88-84D0-8CFF-4D98-6CBEFDAA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4649" y="2565267"/>
              <a:ext cx="1504950" cy="159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9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7516947" y="251528"/>
            <a:ext cx="266195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5911731" y="35259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2701299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10556622" y="251528"/>
            <a:ext cx="1337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2067C2-D444-3E2B-CA51-2EA2533D7F52}"/>
              </a:ext>
            </a:extLst>
          </p:cNvPr>
          <p:cNvGrpSpPr/>
          <p:nvPr/>
        </p:nvGrpSpPr>
        <p:grpSpPr>
          <a:xfrm>
            <a:off x="814372" y="1771740"/>
            <a:ext cx="11077650" cy="4829175"/>
            <a:chOff x="914324" y="1986801"/>
            <a:chExt cx="10363351" cy="4042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AC0C66-4FE7-096F-1036-B136CCBB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324" y="1986801"/>
              <a:ext cx="10363351" cy="4042524"/>
            </a:xfrm>
            <a:prstGeom prst="rect">
              <a:avLst/>
            </a:prstGeom>
          </p:spPr>
        </p:pic>
        <p:pic>
          <p:nvPicPr>
            <p:cNvPr id="11" name="Picture 2" descr="계획 - 무료 파일 및 폴더개 아이콘">
              <a:extLst>
                <a:ext uri="{FF2B5EF4-FFF2-40B4-BE49-F238E27FC236}">
                  <a16:creationId xmlns:a16="http://schemas.microsoft.com/office/drawing/2014/main" id="{198C6AD4-7575-C224-99EA-FAF9F0B9D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2886076"/>
              <a:ext cx="6667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Db 파일 형식 기호 - 무료 상호 작용개 아이콘">
              <a:extLst>
                <a:ext uri="{FF2B5EF4-FFF2-40B4-BE49-F238E27FC236}">
                  <a16:creationId xmlns:a16="http://schemas.microsoft.com/office/drawing/2014/main" id="{D11A16CF-C605-BB1F-4A16-F4A3B4511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479" y="3381376"/>
              <a:ext cx="5429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연필로 문서 작성 - 무료 도구 및기구개 아이콘">
              <a:extLst>
                <a:ext uri="{FF2B5EF4-FFF2-40B4-BE49-F238E27FC236}">
                  <a16:creationId xmlns:a16="http://schemas.microsoft.com/office/drawing/2014/main" id="{9F442CFD-50D3-9FD9-0D3F-19FF07364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04" y="3876676"/>
              <a:ext cx="542925" cy="4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웹 사이트 - 무료 현서와 웹개 아이콘">
              <a:extLst>
                <a:ext uri="{FF2B5EF4-FFF2-40B4-BE49-F238E27FC236}">
                  <a16:creationId xmlns:a16="http://schemas.microsoft.com/office/drawing/2014/main" id="{513F478C-8E06-702D-F1E4-C7867834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572" y="4305299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오류 수정 - 무료 컴퓨터개 아이콘">
              <a:extLst>
                <a:ext uri="{FF2B5EF4-FFF2-40B4-BE49-F238E27FC236}">
                  <a16:creationId xmlns:a16="http://schemas.microsoft.com/office/drawing/2014/main" id="{60C81DD2-B74D-4C64-FF98-D4A5A3A0F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98" y="4786310"/>
              <a:ext cx="54292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시연 - 무료 사람들개 아이콘">
              <a:extLst>
                <a:ext uri="{FF2B5EF4-FFF2-40B4-BE49-F238E27FC236}">
                  <a16:creationId xmlns:a16="http://schemas.microsoft.com/office/drawing/2014/main" id="{7E55B941-1D3D-A88D-E4A8-720BBE3D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699" y="5124450"/>
              <a:ext cx="781050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D3458A6-2C24-C86A-AAA3-176B4FA3D899}"/>
              </a:ext>
            </a:extLst>
          </p:cNvPr>
          <p:cNvSpPr/>
          <p:nvPr/>
        </p:nvSpPr>
        <p:spPr>
          <a:xfrm>
            <a:off x="4306515" y="37438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630743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675B2-68CD-93DA-FE85-F0662B0562F6}"/>
              </a:ext>
            </a:extLst>
          </p:cNvPr>
          <p:cNvSpPr/>
          <p:nvPr/>
        </p:nvSpPr>
        <p:spPr>
          <a:xfrm>
            <a:off x="0" y="-32759"/>
            <a:ext cx="12192000" cy="68907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BDB5E9-3484-CFCC-CA26-18A2C690C0CC}"/>
              </a:ext>
            </a:extLst>
          </p:cNvPr>
          <p:cNvSpPr txBox="1">
            <a:spLocks/>
          </p:cNvSpPr>
          <p:nvPr/>
        </p:nvSpPr>
        <p:spPr>
          <a:xfrm>
            <a:off x="3937000" y="3127375"/>
            <a:ext cx="4521200" cy="7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넥스트 인프라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8993C8-7680-ED4F-83E7-51B556E6E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0396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Thank you!</a:t>
            </a:r>
            <a:endParaRPr lang="ko-KR" altLang="en-US" b="1" dirty="0">
              <a:solidFill>
                <a:srgbClr val="FFC00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193F3CD2-5702-C472-56B4-7B749918D1FA}"/>
              </a:ext>
            </a:extLst>
          </p:cNvPr>
          <p:cNvSpPr/>
          <p:nvPr/>
        </p:nvSpPr>
        <p:spPr>
          <a:xfrm>
            <a:off x="318329" y="390759"/>
            <a:ext cx="11466862" cy="6174212"/>
          </a:xfrm>
          <a:prstGeom prst="flowChartProcess">
            <a:avLst/>
          </a:prstGeom>
          <a:noFill/>
          <a:ln w="123825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0B369-C444-8875-F60B-1F3718409F0E}"/>
              </a:ext>
            </a:extLst>
          </p:cNvPr>
          <p:cNvSpPr/>
          <p:nvPr/>
        </p:nvSpPr>
        <p:spPr>
          <a:xfrm>
            <a:off x="10697954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6E1012-CB5D-5C1B-A873-22F82D36DBDA}"/>
              </a:ext>
            </a:extLst>
          </p:cNvPr>
          <p:cNvSpPr/>
          <p:nvPr/>
        </p:nvSpPr>
        <p:spPr>
          <a:xfrm rot="16200000">
            <a:off x="5597098" y="-4537661"/>
            <a:ext cx="951975" cy="99617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444C4-9202-8137-382F-FCD2FCBB69BE}"/>
              </a:ext>
            </a:extLst>
          </p:cNvPr>
          <p:cNvSpPr/>
          <p:nvPr/>
        </p:nvSpPr>
        <p:spPr>
          <a:xfrm>
            <a:off x="178010" y="1157205"/>
            <a:ext cx="1325044" cy="4655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F610-B234-0E06-F9D7-3D7A1E946BAC}"/>
              </a:ext>
            </a:extLst>
          </p:cNvPr>
          <p:cNvSpPr/>
          <p:nvPr/>
        </p:nvSpPr>
        <p:spPr>
          <a:xfrm rot="16200000">
            <a:off x="5588317" y="1392340"/>
            <a:ext cx="969545" cy="9961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BAADE0-0541-3031-92A8-B4626637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853" y="427220"/>
            <a:ext cx="3498362" cy="1724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3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4C9DC-E95D-DF28-7447-69B8EB82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52" y="-59267"/>
            <a:ext cx="12257851" cy="69172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9CD685-4856-94BF-B205-076685BFBBB7}"/>
              </a:ext>
            </a:extLst>
          </p:cNvPr>
          <p:cNvSpPr/>
          <p:nvPr/>
        </p:nvSpPr>
        <p:spPr>
          <a:xfrm>
            <a:off x="-270933" y="-59268"/>
            <a:ext cx="12462933" cy="699346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CF81F-F03C-E9A1-2A5E-F62FD624F747}"/>
              </a:ext>
            </a:extLst>
          </p:cNvPr>
          <p:cNvSpPr txBox="1">
            <a:spLocks/>
          </p:cNvSpPr>
          <p:nvPr/>
        </p:nvSpPr>
        <p:spPr>
          <a:xfrm>
            <a:off x="2209007" y="2693502"/>
            <a:ext cx="7773985" cy="1470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r>
              <a:rPr lang="en-US" altLang="ko-KR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</a:t>
            </a:r>
            <a:r>
              <a:rPr lang="ko-KR" altLang="en-US" sz="7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 배경</a:t>
            </a:r>
          </a:p>
        </p:txBody>
      </p:sp>
    </p:spTree>
    <p:extLst>
      <p:ext uri="{BB962C8B-B14F-4D97-AF65-F5344CB8AC3E}">
        <p14:creationId xmlns:p14="http://schemas.microsoft.com/office/powerpoint/2010/main" val="11118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5DBEFB0-89DE-C3D5-1CB7-9CE1724F93A5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3811622" y="6011499"/>
            <a:ext cx="458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딜레마 존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76714" y="5964627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보행자 중심으로 달라진 교통법규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8022831" y="6011499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교통 체증으로 인한 골든 타임 확보 어려움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Picture 8" descr="보행자 중심' 새 도로교통법 첫날…&quot;스쿨존 횡단보도는 몰랐어요&quot; :: 공감언론 뉴시스통신사 ::">
            <a:extLst>
              <a:ext uri="{FF2B5EF4-FFF2-40B4-BE49-F238E27FC236}">
                <a16:creationId xmlns:a16="http://schemas.microsoft.com/office/drawing/2014/main" id="{78AAD86A-D623-6EDC-7D25-1B1D5E5E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6" y="2640940"/>
            <a:ext cx="3700227" cy="237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녹색 심박수 화면 | 프리미엄 벡터">
            <a:extLst>
              <a:ext uri="{FF2B5EF4-FFF2-40B4-BE49-F238E27FC236}">
                <a16:creationId xmlns:a16="http://schemas.microsoft.com/office/drawing/2014/main" id="{5D05DF54-FB2E-F353-4417-30DFDEB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63" y="2640940"/>
            <a:ext cx="3819333" cy="238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FD458D-73FF-37E0-0007-4E279BA9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8" y="2450822"/>
            <a:ext cx="3183804" cy="32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29D30-60A9-887C-8697-88F0AD3E715A}"/>
              </a:ext>
            </a:extLst>
          </p:cNvPr>
          <p:cNvSpPr txBox="1"/>
          <p:nvPr/>
        </p:nvSpPr>
        <p:spPr>
          <a:xfrm>
            <a:off x="4779615" y="1377537"/>
            <a:ext cx="2632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 현황</a:t>
            </a: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7B16192-AA8A-9F03-9C87-D1EFFCA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38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9F2DA3-DC65-79BC-7BD6-4A0AFC5C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469" y="2446916"/>
            <a:ext cx="3475059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5F6AB-CEF3-CFF5-7305-1674FA2DE945}"/>
              </a:ext>
            </a:extLst>
          </p:cNvPr>
          <p:cNvSpPr txBox="1"/>
          <p:nvPr/>
        </p:nvSpPr>
        <p:spPr>
          <a:xfrm>
            <a:off x="7711826" y="5525887"/>
            <a:ext cx="45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지능형 교통 시스템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(Intelligent Transportation Systems, 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AA3D3-3EF8-7D7A-EFC6-7904A9976A16}"/>
              </a:ext>
            </a:extLst>
          </p:cNvPr>
          <p:cNvSpPr txBox="1"/>
          <p:nvPr/>
        </p:nvSpPr>
        <p:spPr>
          <a:xfrm>
            <a:off x="162782" y="5678364"/>
            <a:ext cx="4169169" cy="43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디스플레이적 변화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7921996-6822-2F6A-4119-2532C3DB2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563" y="2446917"/>
            <a:ext cx="3742403" cy="276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D8A6F-617A-A4E2-15AA-7E952A56AFE9}"/>
              </a:ext>
            </a:extLst>
          </p:cNvPr>
          <p:cNvSpPr txBox="1"/>
          <p:nvPr/>
        </p:nvSpPr>
        <p:spPr>
          <a:xfrm>
            <a:off x="4011413" y="5772108"/>
            <a:ext cx="416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V2X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 도로 인프라 구축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4837EF-3B8E-1571-F412-D9688D06FEDB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74387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EA55B28-A147-56CF-09D5-7CF5C9DB1AD9}"/>
              </a:ext>
            </a:extLst>
          </p:cNvPr>
          <p:cNvGrpSpPr/>
          <p:nvPr/>
        </p:nvGrpSpPr>
        <p:grpSpPr>
          <a:xfrm>
            <a:off x="6470664" y="4088837"/>
            <a:ext cx="949158" cy="323949"/>
            <a:chOff x="11003356" y="7965688"/>
            <a:chExt cx="6171429" cy="1338765"/>
          </a:xfrm>
        </p:grpSpPr>
        <p:pic>
          <p:nvPicPr>
            <p:cNvPr id="63" name="Object 28">
              <a:extLst>
                <a:ext uri="{FF2B5EF4-FFF2-40B4-BE49-F238E27FC236}">
                  <a16:creationId xmlns:a16="http://schemas.microsoft.com/office/drawing/2014/main" id="{ACBB1D91-6664-EBC8-5727-F13044CF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748C7D54-B6CF-9A3F-0E7E-8DBF26F518DB}"/>
              </a:ext>
            </a:extLst>
          </p:cNvPr>
          <p:cNvGrpSpPr/>
          <p:nvPr/>
        </p:nvGrpSpPr>
        <p:grpSpPr>
          <a:xfrm>
            <a:off x="6440294" y="2942940"/>
            <a:ext cx="949158" cy="323949"/>
            <a:chOff x="11003356" y="7965688"/>
            <a:chExt cx="6171429" cy="1338765"/>
          </a:xfrm>
        </p:grpSpPr>
        <p:pic>
          <p:nvPicPr>
            <p:cNvPr id="59" name="Object 28">
              <a:extLst>
                <a:ext uri="{FF2B5EF4-FFF2-40B4-BE49-F238E27FC236}">
                  <a16:creationId xmlns:a16="http://schemas.microsoft.com/office/drawing/2014/main" id="{7669783B-9E05-8277-1B1A-3EF3B453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E2CB8B2-8765-8589-CF60-FD3884A5C911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방식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CBB69-8BA9-2084-5C25-249013F14496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제어 및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화면표시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09FCA6B0-73ED-A471-8539-97D9837AA277}"/>
              </a:ext>
            </a:extLst>
          </p:cNvPr>
          <p:cNvGrpSpPr/>
          <p:nvPr/>
        </p:nvGrpSpPr>
        <p:grpSpPr>
          <a:xfrm>
            <a:off x="6470664" y="5220976"/>
            <a:ext cx="1253958" cy="323948"/>
            <a:chOff x="11003356" y="7965688"/>
            <a:chExt cx="6171429" cy="1338765"/>
          </a:xfrm>
        </p:grpSpPr>
        <p:pic>
          <p:nvPicPr>
            <p:cNvPr id="55" name="Object 28">
              <a:extLst>
                <a:ext uri="{FF2B5EF4-FFF2-40B4-BE49-F238E27FC236}">
                  <a16:creationId xmlns:a16="http://schemas.microsoft.com/office/drawing/2014/main" id="{0F30B266-10C8-7792-283E-E8BF5494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E61E8-23E0-80FD-1717-8A87AC746CCC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FE96-E350-5309-7334-EE3A27E286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9" y="2456827"/>
            <a:ext cx="4318679" cy="372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6403B-50FA-23D0-350E-F27AC8282276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운전자용 신호등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BAD320-9644-00DF-B582-7BD915969939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01EE82-4D42-778D-E5BF-D9DAE94D99DD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AF612F-0E09-8ACC-D28A-EEEC3CE0CBA6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BF9B48-BC0C-F6AF-665E-86880843DD8A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색으로만 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C6F71-21C8-C062-9C42-37CCE8712FB3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 발생시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셋톱박스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 제어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B70DB-4AB7-5400-CBB6-55319100CE70}"/>
              </a:ext>
            </a:extLst>
          </p:cNvPr>
          <p:cNvSpPr txBox="1"/>
          <p:nvPr/>
        </p:nvSpPr>
        <p:spPr>
          <a:xfrm>
            <a:off x="4285166" y="5180192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C56F05-D155-A016-1C1F-052E58348F98}"/>
              </a:ext>
            </a:extLst>
          </p:cNvPr>
          <p:cNvSpPr txBox="1"/>
          <p:nvPr/>
        </p:nvSpPr>
        <p:spPr>
          <a:xfrm>
            <a:off x="6173050" y="5180191"/>
            <a:ext cx="187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지속 시간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250388-FAF3-8C2C-0797-61841E36EF49}"/>
              </a:ext>
            </a:extLst>
          </p:cNvPr>
          <p:cNvGrpSpPr/>
          <p:nvPr/>
        </p:nvGrpSpPr>
        <p:grpSpPr>
          <a:xfrm>
            <a:off x="8213833" y="1961626"/>
            <a:ext cx="3437061" cy="4318680"/>
            <a:chOff x="8213833" y="1961626"/>
            <a:chExt cx="3437061" cy="4318680"/>
          </a:xfrm>
        </p:grpSpPr>
        <p:sp>
          <p:nvSpPr>
            <p:cNvPr id="16" name="원통형 78">
              <a:extLst>
                <a:ext uri="{FF2B5EF4-FFF2-40B4-BE49-F238E27FC236}">
                  <a16:creationId xmlns:a16="http://schemas.microsoft.com/office/drawing/2014/main" id="{B11BF739-8D74-139E-3E79-374796AD6249}"/>
                </a:ext>
              </a:extLst>
            </p:cNvPr>
            <p:cNvSpPr/>
            <p:nvPr/>
          </p:nvSpPr>
          <p:spPr>
            <a:xfrm rot="16200000">
              <a:off x="9559180" y="1334000"/>
              <a:ext cx="241594" cy="2932287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9">
              <a:extLst>
                <a:ext uri="{FF2B5EF4-FFF2-40B4-BE49-F238E27FC236}">
                  <a16:creationId xmlns:a16="http://schemas.microsoft.com/office/drawing/2014/main" id="{9D11132F-0300-9BD6-576E-371FBA7EA3A0}"/>
                </a:ext>
              </a:extLst>
            </p:cNvPr>
            <p:cNvSpPr/>
            <p:nvPr/>
          </p:nvSpPr>
          <p:spPr>
            <a:xfrm>
              <a:off x="11139777" y="2262324"/>
              <a:ext cx="204730" cy="3867948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B0B7B0B-3833-FFB8-0717-0F1CF27BD9FA}"/>
                </a:ext>
              </a:extLst>
            </p:cNvPr>
            <p:cNvSpPr/>
            <p:nvPr/>
          </p:nvSpPr>
          <p:spPr>
            <a:xfrm>
              <a:off x="10923242" y="5956358"/>
              <a:ext cx="606647" cy="323948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">
              <a:extLst>
                <a:ext uri="{FF2B5EF4-FFF2-40B4-BE49-F238E27FC236}">
                  <a16:creationId xmlns:a16="http://schemas.microsoft.com/office/drawing/2014/main" id="{CFD22145-DFA2-F94F-EFE2-3539DA72C70C}"/>
                </a:ext>
              </a:extLst>
            </p:cNvPr>
            <p:cNvSpPr/>
            <p:nvPr/>
          </p:nvSpPr>
          <p:spPr>
            <a:xfrm>
              <a:off x="10881105" y="1961626"/>
              <a:ext cx="769789" cy="397727"/>
            </a:xfrm>
            <a:custGeom>
              <a:avLst/>
              <a:gdLst>
                <a:gd name="connsiteX0" fmla="*/ 0 w 1720734"/>
                <a:gd name="connsiteY0" fmla="*/ 556953 h 556953"/>
                <a:gd name="connsiteX1" fmla="*/ 590204 w 1720734"/>
                <a:gd name="connsiteY1" fmla="*/ 8313 h 556953"/>
                <a:gd name="connsiteX2" fmla="*/ 1720734 w 1720734"/>
                <a:gd name="connsiteY2" fmla="*/ 0 h 556953"/>
                <a:gd name="connsiteX3" fmla="*/ 1172094 w 1720734"/>
                <a:gd name="connsiteY3" fmla="*/ 556953 h 556953"/>
                <a:gd name="connsiteX4" fmla="*/ 0 w 1720734"/>
                <a:gd name="connsiteY4" fmla="*/ 556953 h 55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734" h="556953">
                  <a:moveTo>
                    <a:pt x="0" y="556953"/>
                  </a:moveTo>
                  <a:lnTo>
                    <a:pt x="590204" y="8313"/>
                  </a:lnTo>
                  <a:lnTo>
                    <a:pt x="1720734" y="0"/>
                  </a:lnTo>
                  <a:lnTo>
                    <a:pt x="1172094" y="556953"/>
                  </a:lnTo>
                  <a:lnTo>
                    <a:pt x="0" y="5569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3C99B6-D36B-0A6E-D65C-7201F841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42" y="2463963"/>
              <a:ext cx="2398865" cy="6723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51F7D3-861F-9DDF-960C-03A14924E872}"/>
                </a:ext>
              </a:extLst>
            </p:cNvPr>
            <p:cNvSpPr txBox="1"/>
            <p:nvPr/>
          </p:nvSpPr>
          <p:spPr>
            <a:xfrm>
              <a:off x="10907506" y="2069338"/>
              <a:ext cx="716986" cy="21544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태 양 열 </a:t>
              </a:r>
            </a:p>
          </p:txBody>
        </p:sp>
      </p:grpSp>
      <p:pic>
        <p:nvPicPr>
          <p:cNvPr id="45" name="Picture 8" descr="detail image">
            <a:extLst>
              <a:ext uri="{FF2B5EF4-FFF2-40B4-BE49-F238E27FC236}">
                <a16:creationId xmlns:a16="http://schemas.microsoft.com/office/drawing/2014/main" id="{2BC5440C-EC16-B561-894C-97990AF2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2800" y="1954684"/>
            <a:ext cx="724662" cy="7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06">
            <a:extLst>
              <a:ext uri="{FF2B5EF4-FFF2-40B4-BE49-F238E27FC236}">
                <a16:creationId xmlns:a16="http://schemas.microsoft.com/office/drawing/2014/main" id="{0289E2D2-F33C-6B27-6B6B-81ABAC74B0A8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BD231607-D8F0-98BB-299F-B9FBB18B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11191A-F57E-345D-D710-9EC139439B3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756D23B-6B62-9A75-0A24-88751B3A02C6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58181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8">
            <a:extLst>
              <a:ext uri="{FF2B5EF4-FFF2-40B4-BE49-F238E27FC236}">
                <a16:creationId xmlns:a16="http://schemas.microsoft.com/office/drawing/2014/main" id="{6D930A05-C4E7-AF2C-9793-9776FB905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2616" y="5174576"/>
            <a:ext cx="949158" cy="323949"/>
          </a:xfrm>
          <a:prstGeom prst="rect">
            <a:avLst/>
          </a:prstGeom>
        </p:spPr>
      </p:pic>
      <p:pic>
        <p:nvPicPr>
          <p:cNvPr id="19" name="Object 28">
            <a:extLst>
              <a:ext uri="{FF2B5EF4-FFF2-40B4-BE49-F238E27FC236}">
                <a16:creationId xmlns:a16="http://schemas.microsoft.com/office/drawing/2014/main" id="{24F5DDAA-F8BA-1989-E747-998CD737F8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3824" y="3810900"/>
            <a:ext cx="697585" cy="323949"/>
          </a:xfrm>
          <a:prstGeom prst="rect">
            <a:avLst/>
          </a:prstGeom>
        </p:spPr>
      </p:pic>
      <p:pic>
        <p:nvPicPr>
          <p:cNvPr id="16" name="Object 28">
            <a:extLst>
              <a:ext uri="{FF2B5EF4-FFF2-40B4-BE49-F238E27FC236}">
                <a16:creationId xmlns:a16="http://schemas.microsoft.com/office/drawing/2014/main" id="{C8DB5A0E-172D-083D-1CD3-215E6362F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7698" y="4077199"/>
            <a:ext cx="949158" cy="323949"/>
          </a:xfrm>
          <a:prstGeom prst="rect">
            <a:avLst/>
          </a:prstGeom>
        </p:spPr>
      </p:pic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0E574DD-AF5F-64C1-1D3A-F611581DAB31}"/>
              </a:ext>
            </a:extLst>
          </p:cNvPr>
          <p:cNvGrpSpPr/>
          <p:nvPr/>
        </p:nvGrpSpPr>
        <p:grpSpPr>
          <a:xfrm>
            <a:off x="6324773" y="2936338"/>
            <a:ext cx="949158" cy="323949"/>
            <a:chOff x="11003356" y="7965688"/>
            <a:chExt cx="6171429" cy="1338765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DBBB6D5F-D387-C463-2DA9-37565B84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356" y="7965688"/>
              <a:ext cx="6171429" cy="1338765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CD267CA-9A38-DF75-C55D-9BE7472965A9}"/>
              </a:ext>
            </a:extLst>
          </p:cNvPr>
          <p:cNvGrpSpPr/>
          <p:nvPr/>
        </p:nvGrpSpPr>
        <p:grpSpPr>
          <a:xfrm>
            <a:off x="8084497" y="1205517"/>
            <a:ext cx="2180394" cy="708522"/>
            <a:chOff x="1101522" y="1087626"/>
            <a:chExt cx="6171429" cy="2036163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028C0ADC-CD32-C84E-1625-612D761A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22" y="1087626"/>
              <a:ext cx="6171429" cy="20361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572C2C-B533-7293-A4B4-8D71EBC7BB91}"/>
              </a:ext>
            </a:extLst>
          </p:cNvPr>
          <p:cNvSpPr txBox="1"/>
          <p:nvPr/>
        </p:nvSpPr>
        <p:spPr>
          <a:xfrm>
            <a:off x="8281094" y="1243887"/>
            <a:ext cx="167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F4817E9-371D-029D-709F-3B043C659D7B}"/>
              </a:ext>
            </a:extLst>
          </p:cNvPr>
          <p:cNvSpPr/>
          <p:nvPr/>
        </p:nvSpPr>
        <p:spPr>
          <a:xfrm>
            <a:off x="2627715" y="278068"/>
            <a:ext cx="2367815" cy="708521"/>
          </a:xfrm>
          <a:prstGeom prst="parallelogram">
            <a:avLst>
              <a:gd name="adj" fmla="val 67359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B9A2A63-F427-8280-DA1A-F45BF08E6289}"/>
              </a:ext>
            </a:extLst>
          </p:cNvPr>
          <p:cNvSpPr/>
          <p:nvPr/>
        </p:nvSpPr>
        <p:spPr>
          <a:xfrm>
            <a:off x="1096083" y="379133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B906626-3880-8D50-C5C7-5B3E41DD4911}"/>
              </a:ext>
            </a:extLst>
          </p:cNvPr>
          <p:cNvSpPr/>
          <p:nvPr/>
        </p:nvSpPr>
        <p:spPr>
          <a:xfrm>
            <a:off x="6322204" y="388759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BE03B2DC-8332-E270-34AD-50CC5BB21369}"/>
              </a:ext>
            </a:extLst>
          </p:cNvPr>
          <p:cNvSpPr/>
          <p:nvPr/>
        </p:nvSpPr>
        <p:spPr>
          <a:xfrm>
            <a:off x="7927605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및 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54E29-F450-F4FA-C509-F17320B1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3" b="91983" l="10000" r="90000">
                        <a14:foregroundMark x1="28235" y1="11814" x2="68235" y2="8439"/>
                        <a14:foregroundMark x1="21765" y1="11814" x2="72941" y2="6329"/>
                        <a14:foregroundMark x1="33529" y1="5485" x2="56471" y2="5485"/>
                        <a14:foregroundMark x1="43529" y1="89873" x2="51176" y2="919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69" y="114667"/>
            <a:ext cx="751933" cy="10482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D01B5E-088B-6CB5-047D-BF5A5EA651D5}"/>
              </a:ext>
            </a:extLst>
          </p:cNvPr>
          <p:cNvGrpSpPr/>
          <p:nvPr/>
        </p:nvGrpSpPr>
        <p:grpSpPr>
          <a:xfrm>
            <a:off x="8281094" y="1490853"/>
            <a:ext cx="1311337" cy="5273900"/>
            <a:chOff x="8301212" y="769835"/>
            <a:chExt cx="1577763" cy="5273900"/>
          </a:xfrm>
        </p:grpSpPr>
        <p:sp>
          <p:nvSpPr>
            <p:cNvPr id="11" name="자유형 16">
              <a:extLst>
                <a:ext uri="{FF2B5EF4-FFF2-40B4-BE49-F238E27FC236}">
                  <a16:creationId xmlns:a16="http://schemas.microsoft.com/office/drawing/2014/main" id="{D21D16C3-E33D-C2E4-E936-53B80FE98DB9}"/>
                </a:ext>
              </a:extLst>
            </p:cNvPr>
            <p:cNvSpPr/>
            <p:nvPr/>
          </p:nvSpPr>
          <p:spPr>
            <a:xfrm>
              <a:off x="8436203" y="4815840"/>
              <a:ext cx="168396" cy="256831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60C7C350-6262-D241-72BE-D783F9DB6281}"/>
                </a:ext>
              </a:extLst>
            </p:cNvPr>
            <p:cNvSpPr/>
            <p:nvPr/>
          </p:nvSpPr>
          <p:spPr>
            <a:xfrm>
              <a:off x="8604599" y="4859889"/>
              <a:ext cx="1045832" cy="235630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6">
              <a:extLst>
                <a:ext uri="{FF2B5EF4-FFF2-40B4-BE49-F238E27FC236}">
                  <a16:creationId xmlns:a16="http://schemas.microsoft.com/office/drawing/2014/main" id="{DB0DF461-21EF-A70B-91EF-33BB9A275471}"/>
                </a:ext>
              </a:extLst>
            </p:cNvPr>
            <p:cNvSpPr/>
            <p:nvPr/>
          </p:nvSpPr>
          <p:spPr>
            <a:xfrm rot="10800000">
              <a:off x="9497076" y="4809437"/>
              <a:ext cx="266909" cy="276998"/>
            </a:xfrm>
            <a:custGeom>
              <a:avLst/>
              <a:gdLst>
                <a:gd name="connsiteX0" fmla="*/ 1180407 w 1180407"/>
                <a:gd name="connsiteY0" fmla="*/ 0 h 1670858"/>
                <a:gd name="connsiteX1" fmla="*/ 0 w 1180407"/>
                <a:gd name="connsiteY1" fmla="*/ 0 h 1670858"/>
                <a:gd name="connsiteX2" fmla="*/ 1180407 w 1180407"/>
                <a:gd name="connsiteY2" fmla="*/ 1670858 h 1670858"/>
                <a:gd name="connsiteX3" fmla="*/ 1180407 w 1180407"/>
                <a:gd name="connsiteY3" fmla="*/ 0 h 16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07" h="1670858">
                  <a:moveTo>
                    <a:pt x="1180407" y="0"/>
                  </a:moveTo>
                  <a:lnTo>
                    <a:pt x="0" y="0"/>
                  </a:lnTo>
                  <a:lnTo>
                    <a:pt x="1180407" y="1670858"/>
                  </a:lnTo>
                  <a:lnTo>
                    <a:pt x="118040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형 22">
              <a:extLst>
                <a:ext uri="{FF2B5EF4-FFF2-40B4-BE49-F238E27FC236}">
                  <a16:creationId xmlns:a16="http://schemas.microsoft.com/office/drawing/2014/main" id="{CA839EA5-F533-B0D0-CAF0-EC22DB52584A}"/>
                </a:ext>
              </a:extLst>
            </p:cNvPr>
            <p:cNvSpPr/>
            <p:nvPr/>
          </p:nvSpPr>
          <p:spPr>
            <a:xfrm>
              <a:off x="8910724" y="4870541"/>
              <a:ext cx="329883" cy="976104"/>
            </a:xfrm>
            <a:prstGeom prst="can">
              <a:avLst/>
            </a:prstGeom>
            <a:solidFill>
              <a:srgbClr val="2E6CA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64A14B-94AE-2699-2B57-14ACA7536BC4}"/>
                </a:ext>
              </a:extLst>
            </p:cNvPr>
            <p:cNvSpPr/>
            <p:nvPr/>
          </p:nvSpPr>
          <p:spPr>
            <a:xfrm>
              <a:off x="8546077" y="5626876"/>
              <a:ext cx="1045831" cy="416859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16478573" lon="15899182" rev="5699304"/>
              </a:camera>
              <a:lightRig rig="threePt" dir="t"/>
            </a:scene3d>
            <a:sp3d extrusionH="25400">
              <a:bevelT w="0" h="0"/>
              <a:extrusionClr>
                <a:schemeClr val="tx2">
                  <a:lumMod val="40000"/>
                  <a:lumOff val="6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소리 24">
              <a:hlinkClick r:id="" action="ppaction://noaction" highlightClick="1">
                <a:snd r:embed="rId6" name="applause.wav"/>
              </a:hlinkClick>
              <a:extLst>
                <a:ext uri="{FF2B5EF4-FFF2-40B4-BE49-F238E27FC236}">
                  <a16:creationId xmlns:a16="http://schemas.microsoft.com/office/drawing/2014/main" id="{55BD32CC-9877-03B4-8AE0-68895ED185B4}"/>
                </a:ext>
              </a:extLst>
            </p:cNvPr>
            <p:cNvSpPr/>
            <p:nvPr/>
          </p:nvSpPr>
          <p:spPr>
            <a:xfrm>
              <a:off x="9259531" y="4947936"/>
              <a:ext cx="254194" cy="152589"/>
            </a:xfrm>
            <a:prstGeom prst="actionButtonSound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6A769-3D86-F8EE-456F-86C1B37F178A}"/>
                </a:ext>
              </a:extLst>
            </p:cNvPr>
            <p:cNvGrpSpPr/>
            <p:nvPr/>
          </p:nvGrpSpPr>
          <p:grpSpPr>
            <a:xfrm>
              <a:off x="8301212" y="769835"/>
              <a:ext cx="1443969" cy="4796077"/>
              <a:chOff x="8411441" y="1273841"/>
              <a:chExt cx="1176260" cy="340256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DDEABB5-411A-C13F-E1EC-B5F19D37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8144" r="26979"/>
              <a:stretch/>
            </p:blipFill>
            <p:spPr>
              <a:xfrm>
                <a:off x="8411441" y="1273841"/>
                <a:ext cx="1176260" cy="3402565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D99D0-DF96-8FF9-B45D-EC144F3156C8}"/>
                  </a:ext>
                </a:extLst>
              </p:cNvPr>
              <p:cNvSpPr/>
              <p:nvPr/>
            </p:nvSpPr>
            <p:spPr>
              <a:xfrm rot="5400000">
                <a:off x="7792841" y="2566678"/>
                <a:ext cx="2365318" cy="803121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5234F4-9CF3-48C1-8AF6-759E8820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642" y="1608275"/>
              <a:ext cx="838006" cy="106316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66FA3C-38E9-CB66-ADC4-53C7C65EDDD6}"/>
                </a:ext>
              </a:extLst>
            </p:cNvPr>
            <p:cNvSpPr txBox="1"/>
            <p:nvPr/>
          </p:nvSpPr>
          <p:spPr>
            <a:xfrm>
              <a:off x="8668716" y="2690780"/>
              <a:ext cx="6314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너 가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endParaRPr lang="en-US" altLang="ko-KR" sz="20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F5F844-010D-033E-03B1-48D2E13B6606}"/>
                </a:ext>
              </a:extLst>
            </p:cNvPr>
            <p:cNvSpPr txBox="1"/>
            <p:nvPr/>
          </p:nvSpPr>
          <p:spPr>
            <a:xfrm>
              <a:off x="8478480" y="4280244"/>
              <a:ext cx="990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r>
                <a:rPr lang="ko-KR" altLang="en-US" sz="20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</a:t>
              </a:r>
            </a:p>
          </p:txBody>
        </p:sp>
        <p:sp>
          <p:nvSpPr>
            <p:cNvPr id="30" name="자유형 56">
              <a:extLst>
                <a:ext uri="{FF2B5EF4-FFF2-40B4-BE49-F238E27FC236}">
                  <a16:creationId xmlns:a16="http://schemas.microsoft.com/office/drawing/2014/main" id="{E25B7B93-A835-22C9-D51F-300BE7F2775C}"/>
                </a:ext>
              </a:extLst>
            </p:cNvPr>
            <p:cNvSpPr/>
            <p:nvPr/>
          </p:nvSpPr>
          <p:spPr>
            <a:xfrm>
              <a:off x="9540851" y="1455058"/>
              <a:ext cx="237269" cy="3640474"/>
            </a:xfrm>
            <a:custGeom>
              <a:avLst/>
              <a:gdLst>
                <a:gd name="connsiteX0" fmla="*/ 0 w 266007"/>
                <a:gd name="connsiteY0" fmla="*/ 0 h 3782291"/>
                <a:gd name="connsiteX1" fmla="*/ 0 w 266007"/>
                <a:gd name="connsiteY1" fmla="*/ 3532909 h 3782291"/>
                <a:gd name="connsiteX2" fmla="*/ 266007 w 266007"/>
                <a:gd name="connsiteY2" fmla="*/ 3782291 h 3782291"/>
                <a:gd name="connsiteX3" fmla="*/ 257694 w 266007"/>
                <a:gd name="connsiteY3" fmla="*/ 249382 h 3782291"/>
                <a:gd name="connsiteX4" fmla="*/ 0 w 266007"/>
                <a:gd name="connsiteY4" fmla="*/ 0 h 37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07" h="3782291">
                  <a:moveTo>
                    <a:pt x="0" y="0"/>
                  </a:moveTo>
                  <a:lnTo>
                    <a:pt x="0" y="3532909"/>
                  </a:lnTo>
                  <a:lnTo>
                    <a:pt x="266007" y="3782291"/>
                  </a:lnTo>
                  <a:lnTo>
                    <a:pt x="257694" y="24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11A357-5B80-482E-A970-519EECE828A0}"/>
                </a:ext>
              </a:extLst>
            </p:cNvPr>
            <p:cNvSpPr txBox="1"/>
            <p:nvPr/>
          </p:nvSpPr>
          <p:spPr>
            <a:xfrm>
              <a:off x="9497077" y="1942299"/>
              <a:ext cx="281043" cy="27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량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우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150" b="1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 </a:t>
              </a:r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sz="1150" b="1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5E1F49-AC7B-4E3B-0CA6-A874B3F2C3B4}"/>
                </a:ext>
              </a:extLst>
            </p:cNvPr>
            <p:cNvSpPr txBox="1"/>
            <p:nvPr/>
          </p:nvSpPr>
          <p:spPr>
            <a:xfrm>
              <a:off x="9426902" y="4437101"/>
              <a:ext cx="452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</a:t>
              </a:r>
              <a:endParaRPr lang="ko-KR" altLang="en-US" sz="12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6AADFF-E28B-C925-062B-007CBE0DD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2" y="2152428"/>
            <a:ext cx="3678334" cy="42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B523E-42E7-7B2C-1010-65087DD48CBA}"/>
              </a:ext>
            </a:extLst>
          </p:cNvPr>
          <p:cNvSpPr txBox="1"/>
          <p:nvPr/>
        </p:nvSpPr>
        <p:spPr>
          <a:xfrm>
            <a:off x="2504386" y="1315295"/>
            <a:ext cx="202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ko-KR" altLang="en-US" sz="1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</a:t>
            </a:r>
            <a:r>
              <a:rPr lang="ko-KR" altLang="en-US" sz="36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0CACE-924A-44B5-59B5-459ABEE70DCD}"/>
              </a:ext>
            </a:extLst>
          </p:cNvPr>
          <p:cNvSpPr txBox="1"/>
          <p:nvPr/>
        </p:nvSpPr>
        <p:spPr>
          <a:xfrm>
            <a:off x="5159408" y="1382385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보행자용 신호등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36B148-1E43-35A3-726C-F6459256FAFB}"/>
              </a:ext>
            </a:extLst>
          </p:cNvPr>
          <p:cNvCxnSpPr>
            <a:cxnSpLocks/>
          </p:cNvCxnSpPr>
          <p:nvPr/>
        </p:nvCxnSpPr>
        <p:spPr>
          <a:xfrm>
            <a:off x="6137072" y="2519804"/>
            <a:ext cx="21277" cy="3610468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01017F5-351F-131F-E5D8-B56FF5D7728A}"/>
              </a:ext>
            </a:extLst>
          </p:cNvPr>
          <p:cNvCxnSpPr>
            <a:cxnSpLocks/>
          </p:cNvCxnSpPr>
          <p:nvPr/>
        </p:nvCxnSpPr>
        <p:spPr>
          <a:xfrm flipV="1">
            <a:off x="4269854" y="3510061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C16D6A-8D9E-0EF3-FB80-285BBEBCD87B}"/>
              </a:ext>
            </a:extLst>
          </p:cNvPr>
          <p:cNvCxnSpPr>
            <a:cxnSpLocks/>
          </p:cNvCxnSpPr>
          <p:nvPr/>
        </p:nvCxnSpPr>
        <p:spPr>
          <a:xfrm flipV="1">
            <a:off x="4237990" y="4887002"/>
            <a:ext cx="3733784" cy="18745"/>
          </a:xfrm>
          <a:prstGeom prst="line">
            <a:avLst/>
          </a:prstGeom>
          <a:ln w="19050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E3BB76-01FB-1ECB-17AE-2F29B98EAE87}"/>
              </a:ext>
            </a:extLst>
          </p:cNvPr>
          <p:cNvSpPr txBox="1"/>
          <p:nvPr/>
        </p:nvSpPr>
        <p:spPr>
          <a:xfrm>
            <a:off x="621131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0100C-B246-29E8-98D0-C4B3C3B8B853}"/>
              </a:ext>
            </a:extLst>
          </p:cNvPr>
          <p:cNvSpPr txBox="1"/>
          <p:nvPr/>
        </p:nvSpPr>
        <p:spPr>
          <a:xfrm>
            <a:off x="4276604" y="2911316"/>
            <a:ext cx="18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다방향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확인 불가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360159-7B77-C7D6-BAB4-CB6DF57FA54F}"/>
              </a:ext>
            </a:extLst>
          </p:cNvPr>
          <p:cNvSpPr txBox="1"/>
          <p:nvPr/>
        </p:nvSpPr>
        <p:spPr>
          <a:xfrm>
            <a:off x="4276604" y="3777509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410F8-B8E5-068E-82F2-D189B01F901E}"/>
              </a:ext>
            </a:extLst>
          </p:cNvPr>
          <p:cNvSpPr txBox="1"/>
          <p:nvPr/>
        </p:nvSpPr>
        <p:spPr>
          <a:xfrm>
            <a:off x="4285166" y="5180192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 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9EEBA-C266-3791-9561-26A236B5D491}"/>
              </a:ext>
            </a:extLst>
          </p:cNvPr>
          <p:cNvSpPr txBox="1"/>
          <p:nvPr/>
        </p:nvSpPr>
        <p:spPr>
          <a:xfrm>
            <a:off x="6175686" y="5143281"/>
            <a:ext cx="187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메타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등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73340-5B25-89A7-1AEC-742BD92C3A92}"/>
              </a:ext>
            </a:extLst>
          </p:cNvPr>
          <p:cNvSpPr txBox="1"/>
          <p:nvPr/>
        </p:nvSpPr>
        <p:spPr>
          <a:xfrm>
            <a:off x="5915507" y="3789147"/>
            <a:ext cx="239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우회전 차량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진입 금지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표시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b="1" dirty="0">
              <a:latin typeface="Haettenschweiler" panose="020B0706040902060204" pitchFamily="34" charset="0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D47DB79-503B-1E65-437A-08E49ECB8C41}"/>
              </a:ext>
            </a:extLst>
          </p:cNvPr>
          <p:cNvSpPr/>
          <p:nvPr/>
        </p:nvSpPr>
        <p:spPr>
          <a:xfrm>
            <a:off x="4716803" y="379134"/>
            <a:ext cx="1810359" cy="506390"/>
          </a:xfrm>
          <a:prstGeom prst="parallelogram">
            <a:avLst>
              <a:gd name="adj" fmla="val 673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5787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Haettenschweiler" panose="020B070604090206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2579</Words>
  <Application>Microsoft Office PowerPoint</Application>
  <PresentationFormat>와이드스크린</PresentationFormat>
  <Paragraphs>547</Paragraphs>
  <Slides>46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2" baseType="lpstr">
      <vt:lpstr>HY견고딕</vt:lpstr>
      <vt:lpstr>nanumgothic-regular</vt:lpstr>
      <vt:lpstr>Noto Sans KR</vt:lpstr>
      <vt:lpstr>source-serif-pro</vt:lpstr>
      <vt:lpstr>나눔고딕</vt:lpstr>
      <vt:lpstr>맑은 고딕</vt:lpstr>
      <vt:lpstr>맑은 고딕</vt:lpstr>
      <vt:lpstr>한컴바탕</vt:lpstr>
      <vt:lpstr>함초롬바탕</vt:lpstr>
      <vt:lpstr>Arial</vt:lpstr>
      <vt:lpstr>Arial Black</vt:lpstr>
      <vt:lpstr>Book Antiqua</vt:lpstr>
      <vt:lpstr>Consolas</vt:lpstr>
      <vt:lpstr>Haettenschweiler</vt:lpstr>
      <vt:lpstr>Open Sans</vt:lpstr>
      <vt:lpstr>Office 테마</vt:lpstr>
      <vt:lpstr>스마트 신호등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신호등  기획서 (넥스프라)</dc:title>
  <dc:creator>user</dc:creator>
  <cp:lastModifiedBy>CHOI HS</cp:lastModifiedBy>
  <cp:revision>39</cp:revision>
  <dcterms:created xsi:type="dcterms:W3CDTF">2022-12-15T07:36:15Z</dcterms:created>
  <dcterms:modified xsi:type="dcterms:W3CDTF">2023-02-14T08:16:44Z</dcterms:modified>
</cp:coreProperties>
</file>